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8" r:id="rId1"/>
  </p:sldMasterIdLst>
  <p:notesMasterIdLst>
    <p:notesMasterId r:id="rId29"/>
  </p:notesMasterIdLst>
  <p:sldIdLst>
    <p:sldId id="256" r:id="rId2"/>
    <p:sldId id="257" r:id="rId3"/>
    <p:sldId id="258" r:id="rId4"/>
    <p:sldId id="266" r:id="rId5"/>
    <p:sldId id="259" r:id="rId6"/>
    <p:sldId id="283" r:id="rId7"/>
    <p:sldId id="260" r:id="rId8"/>
    <p:sldId id="288" r:id="rId9"/>
    <p:sldId id="287" r:id="rId10"/>
    <p:sldId id="264" r:id="rId11"/>
    <p:sldId id="267" r:id="rId12"/>
    <p:sldId id="268" r:id="rId13"/>
    <p:sldId id="274" r:id="rId14"/>
    <p:sldId id="263" r:id="rId15"/>
    <p:sldId id="269" r:id="rId16"/>
    <p:sldId id="270" r:id="rId17"/>
    <p:sldId id="271" r:id="rId18"/>
    <p:sldId id="272" r:id="rId19"/>
    <p:sldId id="273" r:id="rId20"/>
    <p:sldId id="275" r:id="rId21"/>
    <p:sldId id="262" r:id="rId22"/>
    <p:sldId id="276" r:id="rId23"/>
    <p:sldId id="277" r:id="rId24"/>
    <p:sldId id="278" r:id="rId25"/>
    <p:sldId id="280" r:id="rId26"/>
    <p:sldId id="281" r:id="rId27"/>
    <p:sldId id="28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AD6"/>
    <a:srgbClr val="FE4D27"/>
    <a:srgbClr val="FF643F"/>
    <a:srgbClr val="FF7F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88"/>
    <p:restoredTop sz="72661"/>
  </p:normalViewPr>
  <p:slideViewPr>
    <p:cSldViewPr snapToGrid="0">
      <p:cViewPr>
        <p:scale>
          <a:sx n="100" d="100"/>
          <a:sy n="100" d="100"/>
        </p:scale>
        <p:origin x="1312"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6DE0EB-BA16-4A5D-AC04-9C4FC879966C}"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ABB342EB-18B7-4C42-96C1-9833749DD946}">
      <dgm:prSet custT="1"/>
      <dgm:spPr/>
      <dgm:t>
        <a:bodyPr/>
        <a:lstStyle/>
        <a:p>
          <a:pPr>
            <a:lnSpc>
              <a:spcPct val="100000"/>
            </a:lnSpc>
          </a:pPr>
          <a:r>
            <a:rPr lang="en-GB" sz="1600" dirty="0">
              <a:latin typeface="Times New Roman" panose="02020603050405020304" pitchFamily="18" charset="0"/>
              <a:cs typeface="Times New Roman" panose="02020603050405020304" pitchFamily="18" charset="0"/>
            </a:rPr>
            <a:t>Oxford Dictionary :</a:t>
          </a:r>
          <a:br>
            <a:rPr lang="en-GB" sz="1600" dirty="0">
              <a:latin typeface="Times New Roman" panose="02020603050405020304" pitchFamily="18" charset="0"/>
              <a:cs typeface="Times New Roman" panose="02020603050405020304" pitchFamily="18" charset="0"/>
            </a:rPr>
          </a:br>
          <a:r>
            <a:rPr lang="en-GB" sz="1600" dirty="0">
              <a:latin typeface="Times New Roman" panose="02020603050405020304" pitchFamily="18" charset="0"/>
              <a:cs typeface="Times New Roman" panose="02020603050405020304" pitchFamily="18" charset="0"/>
            </a:rPr>
            <a:t>”websites and applications enabling users to create and share content or to participate in social networking."</a:t>
          </a:r>
          <a:r>
            <a:rPr lang="en-US" sz="1600" dirty="0">
              <a:latin typeface="Times New Roman" panose="02020603050405020304" pitchFamily="18" charset="0"/>
              <a:cs typeface="Times New Roman" panose="02020603050405020304" pitchFamily="18" charset="0"/>
            </a:rPr>
            <a:t> </a:t>
          </a:r>
        </a:p>
      </dgm:t>
    </dgm:pt>
    <dgm:pt modelId="{CE80D15D-BAD4-48DC-8CB5-7E4FC47CC23A}" type="parTrans" cxnId="{34733DFE-E1C6-4F04-BEEE-4E0354DF6EDB}">
      <dgm:prSet/>
      <dgm:spPr/>
      <dgm:t>
        <a:bodyPr/>
        <a:lstStyle/>
        <a:p>
          <a:endParaRPr lang="en-US"/>
        </a:p>
      </dgm:t>
    </dgm:pt>
    <dgm:pt modelId="{5434438B-7A46-4716-B27D-6899B38E0B82}" type="sibTrans" cxnId="{34733DFE-E1C6-4F04-BEEE-4E0354DF6EDB}">
      <dgm:prSet/>
      <dgm:spPr/>
      <dgm:t>
        <a:bodyPr/>
        <a:lstStyle/>
        <a:p>
          <a:endParaRPr lang="en-US"/>
        </a:p>
      </dgm:t>
    </dgm:pt>
    <dgm:pt modelId="{18F77A18-3E81-4AF3-A5B5-B649EDC99B78}">
      <dgm:prSet custT="1"/>
      <dgm:spPr/>
      <dgm:t>
        <a:bodyPr/>
        <a:lstStyle/>
        <a:p>
          <a:pPr>
            <a:lnSpc>
              <a:spcPct val="100000"/>
            </a:lnSpc>
          </a:pPr>
          <a:r>
            <a:rPr lang="en-US" sz="1600" dirty="0">
              <a:latin typeface="Times New Roman" panose="02020603050405020304" pitchFamily="18" charset="0"/>
              <a:cs typeface="Times New Roman" panose="02020603050405020304" pitchFamily="18" charset="0"/>
            </a:rPr>
            <a:t>These platforms satisfy our fundamental social needs</a:t>
          </a:r>
        </a:p>
      </dgm:t>
    </dgm:pt>
    <dgm:pt modelId="{EB01EB80-6DE7-4497-AEAB-E6B625485E55}" type="parTrans" cxnId="{9D5ADCB4-2051-4FB8-8C82-5E006392D4EE}">
      <dgm:prSet/>
      <dgm:spPr/>
      <dgm:t>
        <a:bodyPr/>
        <a:lstStyle/>
        <a:p>
          <a:endParaRPr lang="en-US"/>
        </a:p>
      </dgm:t>
    </dgm:pt>
    <dgm:pt modelId="{B3D4515E-B7A9-4AD7-82A8-F95FF41DFBF8}" type="sibTrans" cxnId="{9D5ADCB4-2051-4FB8-8C82-5E006392D4EE}">
      <dgm:prSet/>
      <dgm:spPr/>
      <dgm:t>
        <a:bodyPr/>
        <a:lstStyle/>
        <a:p>
          <a:endParaRPr lang="en-US"/>
        </a:p>
      </dgm:t>
    </dgm:pt>
    <dgm:pt modelId="{46ED8F80-BF64-4F05-AA8E-2D61EF30D05E}">
      <dgm:prSet custT="1"/>
      <dgm:spPr/>
      <dgm:t>
        <a:bodyPr/>
        <a:lstStyle/>
        <a:p>
          <a:pPr>
            <a:lnSpc>
              <a:spcPct val="100000"/>
            </a:lnSpc>
          </a:pPr>
          <a:r>
            <a:rPr lang="en-US" sz="1600" dirty="0">
              <a:latin typeface="Times New Roman" panose="02020603050405020304" pitchFamily="18" charset="0"/>
              <a:cs typeface="Times New Roman" panose="02020603050405020304" pitchFamily="18" charset="0"/>
            </a:rPr>
            <a:t>Release dopamine</a:t>
          </a:r>
        </a:p>
      </dgm:t>
    </dgm:pt>
    <dgm:pt modelId="{AA97D60F-898D-4BBA-A83A-F809ACB1364C}" type="parTrans" cxnId="{3CC430C7-023A-449D-9DFC-608C3CF0B4F9}">
      <dgm:prSet/>
      <dgm:spPr/>
      <dgm:t>
        <a:bodyPr/>
        <a:lstStyle/>
        <a:p>
          <a:endParaRPr lang="en-US"/>
        </a:p>
      </dgm:t>
    </dgm:pt>
    <dgm:pt modelId="{057F1A9A-7D3B-4FCC-A5A0-6A9DC6684A1E}" type="sibTrans" cxnId="{3CC430C7-023A-449D-9DFC-608C3CF0B4F9}">
      <dgm:prSet/>
      <dgm:spPr/>
      <dgm:t>
        <a:bodyPr/>
        <a:lstStyle/>
        <a:p>
          <a:endParaRPr lang="en-US"/>
        </a:p>
      </dgm:t>
    </dgm:pt>
    <dgm:pt modelId="{1ADBD931-89F5-4B00-8C05-6A82358A3E64}">
      <dgm:prSet custT="1"/>
      <dgm:spPr/>
      <dgm:t>
        <a:bodyPr/>
        <a:lstStyle/>
        <a:p>
          <a:pPr>
            <a:lnSpc>
              <a:spcPct val="100000"/>
            </a:lnSpc>
          </a:pPr>
          <a:r>
            <a:rPr lang="en-GB" sz="1600" dirty="0">
              <a:latin typeface="Times New Roman" panose="02020603050405020304" pitchFamily="18" charset="0"/>
              <a:cs typeface="Times New Roman" panose="02020603050405020304" pitchFamily="18" charset="0"/>
            </a:rPr>
            <a:t>Excessive social media use can hurt our cognitive control </a:t>
          </a:r>
          <a:endParaRPr lang="en-US" sz="1600" dirty="0">
            <a:latin typeface="Times New Roman" panose="02020603050405020304" pitchFamily="18" charset="0"/>
            <a:cs typeface="Times New Roman" panose="02020603050405020304" pitchFamily="18" charset="0"/>
          </a:endParaRPr>
        </a:p>
      </dgm:t>
    </dgm:pt>
    <dgm:pt modelId="{F32F3B5F-8278-49C2-9BF1-A538D28AEE99}" type="parTrans" cxnId="{213278F6-65CA-41B4-91F3-2B81617D08D0}">
      <dgm:prSet/>
      <dgm:spPr/>
      <dgm:t>
        <a:bodyPr/>
        <a:lstStyle/>
        <a:p>
          <a:endParaRPr lang="en-US"/>
        </a:p>
      </dgm:t>
    </dgm:pt>
    <dgm:pt modelId="{D16904AE-D03C-4B3F-8EB2-FF612B3C760B}" type="sibTrans" cxnId="{213278F6-65CA-41B4-91F3-2B81617D08D0}">
      <dgm:prSet/>
      <dgm:spPr/>
      <dgm:t>
        <a:bodyPr/>
        <a:lstStyle/>
        <a:p>
          <a:endParaRPr lang="en-US"/>
        </a:p>
      </dgm:t>
    </dgm:pt>
    <dgm:pt modelId="{FF7B74DB-DEEA-46A1-9CE0-3668887A8DB1}" type="pres">
      <dgm:prSet presAssocID="{446DE0EB-BA16-4A5D-AC04-9C4FC879966C}" presName="root" presStyleCnt="0">
        <dgm:presLayoutVars>
          <dgm:dir/>
          <dgm:resizeHandles val="exact"/>
        </dgm:presLayoutVars>
      </dgm:prSet>
      <dgm:spPr/>
    </dgm:pt>
    <dgm:pt modelId="{DCE8A1D3-8470-44F9-997F-07A2B98DA33C}" type="pres">
      <dgm:prSet presAssocID="{ABB342EB-18B7-4C42-96C1-9833749DD946}" presName="compNode" presStyleCnt="0"/>
      <dgm:spPr/>
    </dgm:pt>
    <dgm:pt modelId="{941D2B0B-A9E5-48AC-B672-EE4BD757BC9C}" type="pres">
      <dgm:prSet presAssocID="{ABB342EB-18B7-4C42-96C1-9833749DD946}" presName="iconRect" presStyleLbl="node1" presStyleIdx="0" presStyleCnt="4"/>
      <dgm:spPr>
        <a:solidFill>
          <a:schemeClr val="bg1"/>
        </a:solidFill>
        <a:ln>
          <a:noFill/>
        </a:ln>
      </dgm:spPr>
    </dgm:pt>
    <dgm:pt modelId="{21F2A0A7-F06E-4039-9F11-2E2B62759EB7}" type="pres">
      <dgm:prSet presAssocID="{ABB342EB-18B7-4C42-96C1-9833749DD946}" presName="spaceRect" presStyleCnt="0"/>
      <dgm:spPr/>
    </dgm:pt>
    <dgm:pt modelId="{CF49AA28-4EBB-4C72-A81B-590225227ACA}" type="pres">
      <dgm:prSet presAssocID="{ABB342EB-18B7-4C42-96C1-9833749DD946}" presName="textRect" presStyleLbl="revTx" presStyleIdx="0" presStyleCnt="4" custLinFactNeighborX="-4120" custLinFactNeighborY="29564">
        <dgm:presLayoutVars>
          <dgm:chMax val="1"/>
          <dgm:chPref val="1"/>
        </dgm:presLayoutVars>
      </dgm:prSet>
      <dgm:spPr/>
    </dgm:pt>
    <dgm:pt modelId="{2DE0D44B-8E30-4BFB-8755-BEEC4FBA4C43}" type="pres">
      <dgm:prSet presAssocID="{5434438B-7A46-4716-B27D-6899B38E0B82}" presName="sibTrans" presStyleCnt="0"/>
      <dgm:spPr/>
    </dgm:pt>
    <dgm:pt modelId="{EF382B4F-5118-462F-8A80-FF7E1395A693}" type="pres">
      <dgm:prSet presAssocID="{18F77A18-3E81-4AF3-A5B5-B649EDC99B78}" presName="compNode" presStyleCnt="0"/>
      <dgm:spPr/>
    </dgm:pt>
    <dgm:pt modelId="{372CAC85-6069-44A5-BC45-4A3B7DFDD2C1}" type="pres">
      <dgm:prSet presAssocID="{18F77A18-3E81-4AF3-A5B5-B649EDC99B78}" presName="iconRect" presStyleLbl="node1" presStyleIdx="1" presStyleCnt="4"/>
      <dgm:spPr>
        <a:solidFill>
          <a:schemeClr val="bg1"/>
        </a:solidFill>
        <a:ln>
          <a:noFill/>
        </a:ln>
      </dgm:spPr>
    </dgm:pt>
    <dgm:pt modelId="{7995B7A4-81C8-46EB-AD90-D20B67B3EABC}" type="pres">
      <dgm:prSet presAssocID="{18F77A18-3E81-4AF3-A5B5-B649EDC99B78}" presName="spaceRect" presStyleCnt="0"/>
      <dgm:spPr/>
    </dgm:pt>
    <dgm:pt modelId="{F1580597-85DB-4E92-AA5C-5C25924C5764}" type="pres">
      <dgm:prSet presAssocID="{18F77A18-3E81-4AF3-A5B5-B649EDC99B78}" presName="textRect" presStyleLbl="revTx" presStyleIdx="1" presStyleCnt="4" custLinFactNeighborX="1142" custLinFactNeighborY="29564">
        <dgm:presLayoutVars>
          <dgm:chMax val="1"/>
          <dgm:chPref val="1"/>
        </dgm:presLayoutVars>
      </dgm:prSet>
      <dgm:spPr/>
    </dgm:pt>
    <dgm:pt modelId="{18310AF5-ADEA-44B1-A3DD-778FDA35398D}" type="pres">
      <dgm:prSet presAssocID="{B3D4515E-B7A9-4AD7-82A8-F95FF41DFBF8}" presName="sibTrans" presStyleCnt="0"/>
      <dgm:spPr/>
    </dgm:pt>
    <dgm:pt modelId="{10B3B376-4069-4B92-A3C9-B04DA46D8C08}" type="pres">
      <dgm:prSet presAssocID="{46ED8F80-BF64-4F05-AA8E-2D61EF30D05E}" presName="compNode" presStyleCnt="0"/>
      <dgm:spPr/>
    </dgm:pt>
    <dgm:pt modelId="{5684001E-D968-428B-B1BF-5CFAF62E8C20}" type="pres">
      <dgm:prSet presAssocID="{46ED8F80-BF64-4F05-AA8E-2D61EF30D05E}" presName="iconRect" presStyleLbl="node1" presStyleIdx="2" presStyleCnt="4"/>
      <dgm:spPr>
        <a:solidFill>
          <a:schemeClr val="bg1"/>
        </a:solidFill>
        <a:ln>
          <a:noFill/>
        </a:ln>
      </dgm:spPr>
    </dgm:pt>
    <dgm:pt modelId="{CB6C87AE-7CEB-4844-BA4C-9F390110D434}" type="pres">
      <dgm:prSet presAssocID="{46ED8F80-BF64-4F05-AA8E-2D61EF30D05E}" presName="spaceRect" presStyleCnt="0"/>
      <dgm:spPr/>
    </dgm:pt>
    <dgm:pt modelId="{43E91A76-4F66-4ED3-9A19-863C8442B193}" type="pres">
      <dgm:prSet presAssocID="{46ED8F80-BF64-4F05-AA8E-2D61EF30D05E}" presName="textRect" presStyleLbl="revTx" presStyleIdx="2" presStyleCnt="4" custLinFactNeighborX="5526" custLinFactNeighborY="29564">
        <dgm:presLayoutVars>
          <dgm:chMax val="1"/>
          <dgm:chPref val="1"/>
        </dgm:presLayoutVars>
      </dgm:prSet>
      <dgm:spPr/>
    </dgm:pt>
    <dgm:pt modelId="{511F8A38-12C3-4BE8-94FC-E653F09D6C99}" type="pres">
      <dgm:prSet presAssocID="{057F1A9A-7D3B-4FCC-A5A0-6A9DC6684A1E}" presName="sibTrans" presStyleCnt="0"/>
      <dgm:spPr/>
    </dgm:pt>
    <dgm:pt modelId="{F2B2A136-AD62-471C-8FB5-D86C085952DB}" type="pres">
      <dgm:prSet presAssocID="{1ADBD931-89F5-4B00-8C05-6A82358A3E64}" presName="compNode" presStyleCnt="0"/>
      <dgm:spPr/>
    </dgm:pt>
    <dgm:pt modelId="{2DF1A27A-063A-4386-B0FC-F8B2C4E58DD3}" type="pres">
      <dgm:prSet presAssocID="{1ADBD931-89F5-4B00-8C05-6A82358A3E64}" presName="iconRect" presStyleLbl="node1" presStyleIdx="3" presStyleCnt="4"/>
      <dgm:spPr>
        <a:ln>
          <a:noFill/>
        </a:ln>
      </dgm:spPr>
    </dgm:pt>
    <dgm:pt modelId="{A9762FA1-9455-4236-BBB9-51038F34D1FC}" type="pres">
      <dgm:prSet presAssocID="{1ADBD931-89F5-4B00-8C05-6A82358A3E64}" presName="spaceRect" presStyleCnt="0"/>
      <dgm:spPr/>
    </dgm:pt>
    <dgm:pt modelId="{E463E78F-7E8D-4D02-B033-13B4358E0F9C}" type="pres">
      <dgm:prSet presAssocID="{1ADBD931-89F5-4B00-8C05-6A82358A3E64}" presName="textRect" presStyleLbl="revTx" presStyleIdx="3" presStyleCnt="4" custLinFactNeighborX="-35" custLinFactNeighborY="27957">
        <dgm:presLayoutVars>
          <dgm:chMax val="1"/>
          <dgm:chPref val="1"/>
        </dgm:presLayoutVars>
      </dgm:prSet>
      <dgm:spPr/>
    </dgm:pt>
  </dgm:ptLst>
  <dgm:cxnLst>
    <dgm:cxn modelId="{4D72CE36-6DDC-AA42-B77E-E3F058BA61F0}" type="presOf" srcId="{46ED8F80-BF64-4F05-AA8E-2D61EF30D05E}" destId="{43E91A76-4F66-4ED3-9A19-863C8442B193}" srcOrd="0" destOrd="0" presId="urn:microsoft.com/office/officeart/2018/2/layout/IconLabelList"/>
    <dgm:cxn modelId="{0EFB1B57-7A50-9541-95DC-091BA20203DD}" type="presOf" srcId="{ABB342EB-18B7-4C42-96C1-9833749DD946}" destId="{CF49AA28-4EBB-4C72-A81B-590225227ACA}" srcOrd="0" destOrd="0" presId="urn:microsoft.com/office/officeart/2018/2/layout/IconLabelList"/>
    <dgm:cxn modelId="{FB850C85-C363-0E47-A4A5-96AC9EBC613F}" type="presOf" srcId="{18F77A18-3E81-4AF3-A5B5-B649EDC99B78}" destId="{F1580597-85DB-4E92-AA5C-5C25924C5764}" srcOrd="0" destOrd="0" presId="urn:microsoft.com/office/officeart/2018/2/layout/IconLabelList"/>
    <dgm:cxn modelId="{D560CDB3-041A-2D41-9A65-74F07CDA2665}" type="presOf" srcId="{1ADBD931-89F5-4B00-8C05-6A82358A3E64}" destId="{E463E78F-7E8D-4D02-B033-13B4358E0F9C}" srcOrd="0" destOrd="0" presId="urn:microsoft.com/office/officeart/2018/2/layout/IconLabelList"/>
    <dgm:cxn modelId="{9D5ADCB4-2051-4FB8-8C82-5E006392D4EE}" srcId="{446DE0EB-BA16-4A5D-AC04-9C4FC879966C}" destId="{18F77A18-3E81-4AF3-A5B5-B649EDC99B78}" srcOrd="1" destOrd="0" parTransId="{EB01EB80-6DE7-4497-AEAB-E6B625485E55}" sibTransId="{B3D4515E-B7A9-4AD7-82A8-F95FF41DFBF8}"/>
    <dgm:cxn modelId="{D5D3C9BA-8F3C-074E-B4E4-5ED4BA99769A}" type="presOf" srcId="{446DE0EB-BA16-4A5D-AC04-9C4FC879966C}" destId="{FF7B74DB-DEEA-46A1-9CE0-3668887A8DB1}" srcOrd="0" destOrd="0" presId="urn:microsoft.com/office/officeart/2018/2/layout/IconLabelList"/>
    <dgm:cxn modelId="{3CC430C7-023A-449D-9DFC-608C3CF0B4F9}" srcId="{446DE0EB-BA16-4A5D-AC04-9C4FC879966C}" destId="{46ED8F80-BF64-4F05-AA8E-2D61EF30D05E}" srcOrd="2" destOrd="0" parTransId="{AA97D60F-898D-4BBA-A83A-F809ACB1364C}" sibTransId="{057F1A9A-7D3B-4FCC-A5A0-6A9DC6684A1E}"/>
    <dgm:cxn modelId="{213278F6-65CA-41B4-91F3-2B81617D08D0}" srcId="{446DE0EB-BA16-4A5D-AC04-9C4FC879966C}" destId="{1ADBD931-89F5-4B00-8C05-6A82358A3E64}" srcOrd="3" destOrd="0" parTransId="{F32F3B5F-8278-49C2-9BF1-A538D28AEE99}" sibTransId="{D16904AE-D03C-4B3F-8EB2-FF612B3C760B}"/>
    <dgm:cxn modelId="{34733DFE-E1C6-4F04-BEEE-4E0354DF6EDB}" srcId="{446DE0EB-BA16-4A5D-AC04-9C4FC879966C}" destId="{ABB342EB-18B7-4C42-96C1-9833749DD946}" srcOrd="0" destOrd="0" parTransId="{CE80D15D-BAD4-48DC-8CB5-7E4FC47CC23A}" sibTransId="{5434438B-7A46-4716-B27D-6899B38E0B82}"/>
    <dgm:cxn modelId="{17D4DE3C-7839-5249-B71F-E2589F999E98}" type="presParOf" srcId="{FF7B74DB-DEEA-46A1-9CE0-3668887A8DB1}" destId="{DCE8A1D3-8470-44F9-997F-07A2B98DA33C}" srcOrd="0" destOrd="0" presId="urn:microsoft.com/office/officeart/2018/2/layout/IconLabelList"/>
    <dgm:cxn modelId="{AA812D60-1567-434A-93B5-33F61299EBF8}" type="presParOf" srcId="{DCE8A1D3-8470-44F9-997F-07A2B98DA33C}" destId="{941D2B0B-A9E5-48AC-B672-EE4BD757BC9C}" srcOrd="0" destOrd="0" presId="urn:microsoft.com/office/officeart/2018/2/layout/IconLabelList"/>
    <dgm:cxn modelId="{1CFB8A42-33F9-554C-9DB4-D5BEB6462D44}" type="presParOf" srcId="{DCE8A1D3-8470-44F9-997F-07A2B98DA33C}" destId="{21F2A0A7-F06E-4039-9F11-2E2B62759EB7}" srcOrd="1" destOrd="0" presId="urn:microsoft.com/office/officeart/2018/2/layout/IconLabelList"/>
    <dgm:cxn modelId="{EAC188C1-3C70-9947-9ECA-08F031F26FF7}" type="presParOf" srcId="{DCE8A1D3-8470-44F9-997F-07A2B98DA33C}" destId="{CF49AA28-4EBB-4C72-A81B-590225227ACA}" srcOrd="2" destOrd="0" presId="urn:microsoft.com/office/officeart/2018/2/layout/IconLabelList"/>
    <dgm:cxn modelId="{2C7DC5B2-6242-8443-AF71-6A731AE5E311}" type="presParOf" srcId="{FF7B74DB-DEEA-46A1-9CE0-3668887A8DB1}" destId="{2DE0D44B-8E30-4BFB-8755-BEEC4FBA4C43}" srcOrd="1" destOrd="0" presId="urn:microsoft.com/office/officeart/2018/2/layout/IconLabelList"/>
    <dgm:cxn modelId="{FD8F6202-060E-F347-A4CA-BC9D840F42B1}" type="presParOf" srcId="{FF7B74DB-DEEA-46A1-9CE0-3668887A8DB1}" destId="{EF382B4F-5118-462F-8A80-FF7E1395A693}" srcOrd="2" destOrd="0" presId="urn:microsoft.com/office/officeart/2018/2/layout/IconLabelList"/>
    <dgm:cxn modelId="{A6408A78-1D06-F04A-9026-ADAC72666FE8}" type="presParOf" srcId="{EF382B4F-5118-462F-8A80-FF7E1395A693}" destId="{372CAC85-6069-44A5-BC45-4A3B7DFDD2C1}" srcOrd="0" destOrd="0" presId="urn:microsoft.com/office/officeart/2018/2/layout/IconLabelList"/>
    <dgm:cxn modelId="{247A4F7F-0355-3B48-A6F8-DDB4F81483D8}" type="presParOf" srcId="{EF382B4F-5118-462F-8A80-FF7E1395A693}" destId="{7995B7A4-81C8-46EB-AD90-D20B67B3EABC}" srcOrd="1" destOrd="0" presId="urn:microsoft.com/office/officeart/2018/2/layout/IconLabelList"/>
    <dgm:cxn modelId="{061D465A-1128-0441-A740-5E211F9719D7}" type="presParOf" srcId="{EF382B4F-5118-462F-8A80-FF7E1395A693}" destId="{F1580597-85DB-4E92-AA5C-5C25924C5764}" srcOrd="2" destOrd="0" presId="urn:microsoft.com/office/officeart/2018/2/layout/IconLabelList"/>
    <dgm:cxn modelId="{ED0A7BD4-1D3C-9444-9122-0A915F2A787F}" type="presParOf" srcId="{FF7B74DB-DEEA-46A1-9CE0-3668887A8DB1}" destId="{18310AF5-ADEA-44B1-A3DD-778FDA35398D}" srcOrd="3" destOrd="0" presId="urn:microsoft.com/office/officeart/2018/2/layout/IconLabelList"/>
    <dgm:cxn modelId="{33881DD1-473B-1B47-9894-6D19141382A3}" type="presParOf" srcId="{FF7B74DB-DEEA-46A1-9CE0-3668887A8DB1}" destId="{10B3B376-4069-4B92-A3C9-B04DA46D8C08}" srcOrd="4" destOrd="0" presId="urn:microsoft.com/office/officeart/2018/2/layout/IconLabelList"/>
    <dgm:cxn modelId="{763A13FA-1451-C644-948C-D5217A430812}" type="presParOf" srcId="{10B3B376-4069-4B92-A3C9-B04DA46D8C08}" destId="{5684001E-D968-428B-B1BF-5CFAF62E8C20}" srcOrd="0" destOrd="0" presId="urn:microsoft.com/office/officeart/2018/2/layout/IconLabelList"/>
    <dgm:cxn modelId="{AA4B45FE-4554-9041-9F67-DCF1034F413A}" type="presParOf" srcId="{10B3B376-4069-4B92-A3C9-B04DA46D8C08}" destId="{CB6C87AE-7CEB-4844-BA4C-9F390110D434}" srcOrd="1" destOrd="0" presId="urn:microsoft.com/office/officeart/2018/2/layout/IconLabelList"/>
    <dgm:cxn modelId="{0DD0BD43-99C5-5E4E-BFAE-77BACE291C99}" type="presParOf" srcId="{10B3B376-4069-4B92-A3C9-B04DA46D8C08}" destId="{43E91A76-4F66-4ED3-9A19-863C8442B193}" srcOrd="2" destOrd="0" presId="urn:microsoft.com/office/officeart/2018/2/layout/IconLabelList"/>
    <dgm:cxn modelId="{CCF01863-03C1-DE42-87ED-0486F4E03502}" type="presParOf" srcId="{FF7B74DB-DEEA-46A1-9CE0-3668887A8DB1}" destId="{511F8A38-12C3-4BE8-94FC-E653F09D6C99}" srcOrd="5" destOrd="0" presId="urn:microsoft.com/office/officeart/2018/2/layout/IconLabelList"/>
    <dgm:cxn modelId="{EB506C31-4C3E-B241-9126-660E079787DD}" type="presParOf" srcId="{FF7B74DB-DEEA-46A1-9CE0-3668887A8DB1}" destId="{F2B2A136-AD62-471C-8FB5-D86C085952DB}" srcOrd="6" destOrd="0" presId="urn:microsoft.com/office/officeart/2018/2/layout/IconLabelList"/>
    <dgm:cxn modelId="{C3FA6C4A-0957-994A-9CD8-AAE5D4DA4281}" type="presParOf" srcId="{F2B2A136-AD62-471C-8FB5-D86C085952DB}" destId="{2DF1A27A-063A-4386-B0FC-F8B2C4E58DD3}" srcOrd="0" destOrd="0" presId="urn:microsoft.com/office/officeart/2018/2/layout/IconLabelList"/>
    <dgm:cxn modelId="{BFAB2AFC-92D5-6D48-AE3A-8AF65E83FB78}" type="presParOf" srcId="{F2B2A136-AD62-471C-8FB5-D86C085952DB}" destId="{A9762FA1-9455-4236-BBB9-51038F34D1FC}" srcOrd="1" destOrd="0" presId="urn:microsoft.com/office/officeart/2018/2/layout/IconLabelList"/>
    <dgm:cxn modelId="{161DB1C1-0897-914D-B0A7-8BFCC167139E}" type="presParOf" srcId="{F2B2A136-AD62-471C-8FB5-D86C085952DB}" destId="{E463E78F-7E8D-4D02-B033-13B4358E0F9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B5B4BE-31F3-4048-B21B-2BEF179129E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EE3AB51-BC45-4D2B-8AD4-A64CEA2A8AB5}">
      <dgm:prSet custT="1"/>
      <dgm:spPr/>
      <dgm:t>
        <a:bodyPr/>
        <a:lstStyle/>
        <a:p>
          <a:pPr>
            <a:lnSpc>
              <a:spcPct val="100000"/>
            </a:lnSpc>
          </a:pPr>
          <a:r>
            <a:rPr lang="en-GB" sz="1400" b="1" dirty="0">
              <a:latin typeface="Times New Roman" panose="02020603050405020304" pitchFamily="18" charset="0"/>
              <a:cs typeface="Times New Roman" panose="02020603050405020304" pitchFamily="18" charset="0"/>
            </a:rPr>
            <a:t>Hypothesis 1: </a:t>
          </a:r>
          <a:r>
            <a:rPr lang="en-GB" sz="1400" dirty="0">
              <a:latin typeface="Times New Roman" panose="02020603050405020304" pitchFamily="18" charset="0"/>
              <a:cs typeface="Times New Roman" panose="02020603050405020304" pitchFamily="18" charset="0"/>
            </a:rPr>
            <a:t>Increased social media usage is positively correlated with higher risk-taking </a:t>
          </a:r>
          <a:r>
            <a:rPr lang="en-GB" sz="1400" dirty="0" err="1">
              <a:latin typeface="Times New Roman" panose="02020603050405020304" pitchFamily="18" charset="0"/>
              <a:cs typeface="Times New Roman" panose="02020603050405020304" pitchFamily="18" charset="0"/>
            </a:rPr>
            <a:t>behavior</a:t>
          </a:r>
          <a:r>
            <a:rPr lang="en-GB" sz="1400" dirty="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dgm:t>
    </dgm:pt>
    <dgm:pt modelId="{41FF2BB0-1E07-4BFD-AE72-6FF605F79CE8}" type="parTrans" cxnId="{E6D44428-8085-4C9B-B9CE-FA0F0B029DB7}">
      <dgm:prSet/>
      <dgm:spPr/>
      <dgm:t>
        <a:bodyPr/>
        <a:lstStyle/>
        <a:p>
          <a:endParaRPr lang="en-US"/>
        </a:p>
      </dgm:t>
    </dgm:pt>
    <dgm:pt modelId="{D5342E3A-96E9-4140-8A97-9D36A9A3BC7D}" type="sibTrans" cxnId="{E6D44428-8085-4C9B-B9CE-FA0F0B029DB7}">
      <dgm:prSet/>
      <dgm:spPr/>
      <dgm:t>
        <a:bodyPr/>
        <a:lstStyle/>
        <a:p>
          <a:endParaRPr lang="en-US"/>
        </a:p>
      </dgm:t>
    </dgm:pt>
    <dgm:pt modelId="{4D1E0842-7748-4F1F-8A79-723122B56EEC}">
      <dgm:prSet custT="1"/>
      <dgm:spPr/>
      <dgm:t>
        <a:bodyPr/>
        <a:lstStyle/>
        <a:p>
          <a:pPr>
            <a:lnSpc>
              <a:spcPct val="100000"/>
            </a:lnSpc>
          </a:pPr>
          <a:r>
            <a:rPr lang="en-GB" sz="1400" b="1" dirty="0">
              <a:latin typeface="Times New Roman" panose="02020603050405020304" pitchFamily="18" charset="0"/>
              <a:cs typeface="Times New Roman" panose="02020603050405020304" pitchFamily="18" charset="0"/>
            </a:rPr>
            <a:t>Hypothesis 2:</a:t>
          </a:r>
          <a:r>
            <a:rPr lang="en-GB" sz="1400" dirty="0">
              <a:latin typeface="Times New Roman" panose="02020603050405020304" pitchFamily="18" charset="0"/>
              <a:cs typeface="Times New Roman" panose="02020603050405020304" pitchFamily="18" charset="0"/>
            </a:rPr>
            <a:t> Increased social media usage negatively affects cognitive control</a:t>
          </a:r>
          <a:r>
            <a:rPr lang="en-GB"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dgm:t>
    </dgm:pt>
    <dgm:pt modelId="{6557EF9D-F2BC-443D-94AB-69391543E8C9}" type="parTrans" cxnId="{C258352D-22F8-45F0-9069-C04B9AC0C42D}">
      <dgm:prSet/>
      <dgm:spPr/>
      <dgm:t>
        <a:bodyPr/>
        <a:lstStyle/>
        <a:p>
          <a:endParaRPr lang="en-US"/>
        </a:p>
      </dgm:t>
    </dgm:pt>
    <dgm:pt modelId="{2E568286-BAAC-43B8-BD84-C4080F8E4B01}" type="sibTrans" cxnId="{C258352D-22F8-45F0-9069-C04B9AC0C42D}">
      <dgm:prSet/>
      <dgm:spPr/>
      <dgm:t>
        <a:bodyPr/>
        <a:lstStyle/>
        <a:p>
          <a:endParaRPr lang="en-US"/>
        </a:p>
      </dgm:t>
    </dgm:pt>
    <dgm:pt modelId="{38A4C229-DFEF-4CCC-B24A-3C59DFEE81A0}" type="pres">
      <dgm:prSet presAssocID="{3DB5B4BE-31F3-4048-B21B-2BEF179129EE}" presName="root" presStyleCnt="0">
        <dgm:presLayoutVars>
          <dgm:dir/>
          <dgm:resizeHandles val="exact"/>
        </dgm:presLayoutVars>
      </dgm:prSet>
      <dgm:spPr/>
    </dgm:pt>
    <dgm:pt modelId="{32E4E73E-9334-42F5-961D-398136452ED4}" type="pres">
      <dgm:prSet presAssocID="{2EE3AB51-BC45-4D2B-8AD4-A64CEA2A8AB5}" presName="compNode" presStyleCnt="0"/>
      <dgm:spPr/>
    </dgm:pt>
    <dgm:pt modelId="{007DE077-E6FE-4B99-AAF6-4A46ABF65DB4}" type="pres">
      <dgm:prSet presAssocID="{2EE3AB51-BC45-4D2B-8AD4-A64CEA2A8AB5}" presName="iconRect" presStyleLbl="node1" presStyleIdx="0" presStyleCnt="2"/>
      <dgm:spPr>
        <a:solidFill>
          <a:schemeClr val="bg1"/>
        </a:solidFill>
      </dgm:spPr>
    </dgm:pt>
    <dgm:pt modelId="{AB36408A-E55C-4B9A-9DA2-D988C856089A}" type="pres">
      <dgm:prSet presAssocID="{2EE3AB51-BC45-4D2B-8AD4-A64CEA2A8AB5}" presName="spaceRect" presStyleCnt="0"/>
      <dgm:spPr/>
    </dgm:pt>
    <dgm:pt modelId="{20B303BC-5BE5-41F8-B228-9BF291418AD0}" type="pres">
      <dgm:prSet presAssocID="{2EE3AB51-BC45-4D2B-8AD4-A64CEA2A8AB5}" presName="textRect" presStyleLbl="revTx" presStyleIdx="0" presStyleCnt="2">
        <dgm:presLayoutVars>
          <dgm:chMax val="1"/>
          <dgm:chPref val="1"/>
        </dgm:presLayoutVars>
      </dgm:prSet>
      <dgm:spPr/>
    </dgm:pt>
    <dgm:pt modelId="{605D92AA-0589-4F4C-B29D-BD428F0F61C9}" type="pres">
      <dgm:prSet presAssocID="{D5342E3A-96E9-4140-8A97-9D36A9A3BC7D}" presName="sibTrans" presStyleCnt="0"/>
      <dgm:spPr/>
    </dgm:pt>
    <dgm:pt modelId="{1A0F6CD1-652C-43CC-975A-5030DE2C13E2}" type="pres">
      <dgm:prSet presAssocID="{4D1E0842-7748-4F1F-8A79-723122B56EEC}" presName="compNode" presStyleCnt="0"/>
      <dgm:spPr/>
    </dgm:pt>
    <dgm:pt modelId="{B541E69A-E4DB-4428-8B91-147E340B7D70}" type="pres">
      <dgm:prSet presAssocID="{4D1E0842-7748-4F1F-8A79-723122B56EEC}" presName="iconRect" presStyleLbl="node1" presStyleIdx="1" presStyleCnt="2" custLinFactNeighborX="739" custLinFactNeighborY="12956"/>
      <dgm:spPr>
        <a:solidFill>
          <a:schemeClr val="bg1"/>
        </a:solidFill>
        <a:ln>
          <a:solidFill>
            <a:schemeClr val="bg1"/>
          </a:solidFill>
        </a:ln>
      </dgm:spPr>
      <dgm:extLst>
        <a:ext uri="{E40237B7-FDA0-4F09-8148-C483321AD2D9}">
          <dgm14:cNvPr xmlns:dgm14="http://schemas.microsoft.com/office/drawing/2010/diagram" id="0" name="" descr="Brain in head"/>
        </a:ext>
      </dgm:extLst>
    </dgm:pt>
    <dgm:pt modelId="{E3DD0E24-E63E-4369-B0C7-E2172E38F0E9}" type="pres">
      <dgm:prSet presAssocID="{4D1E0842-7748-4F1F-8A79-723122B56EEC}" presName="spaceRect" presStyleCnt="0"/>
      <dgm:spPr/>
    </dgm:pt>
    <dgm:pt modelId="{A36ABC0E-798A-4D00-B2C3-56222422D3E3}" type="pres">
      <dgm:prSet presAssocID="{4D1E0842-7748-4F1F-8A79-723122B56EEC}" presName="textRect" presStyleLbl="revTx" presStyleIdx="1" presStyleCnt="2">
        <dgm:presLayoutVars>
          <dgm:chMax val="1"/>
          <dgm:chPref val="1"/>
        </dgm:presLayoutVars>
      </dgm:prSet>
      <dgm:spPr/>
    </dgm:pt>
  </dgm:ptLst>
  <dgm:cxnLst>
    <dgm:cxn modelId="{E6D44428-8085-4C9B-B9CE-FA0F0B029DB7}" srcId="{3DB5B4BE-31F3-4048-B21B-2BEF179129EE}" destId="{2EE3AB51-BC45-4D2B-8AD4-A64CEA2A8AB5}" srcOrd="0" destOrd="0" parTransId="{41FF2BB0-1E07-4BFD-AE72-6FF605F79CE8}" sibTransId="{D5342E3A-96E9-4140-8A97-9D36A9A3BC7D}"/>
    <dgm:cxn modelId="{C258352D-22F8-45F0-9069-C04B9AC0C42D}" srcId="{3DB5B4BE-31F3-4048-B21B-2BEF179129EE}" destId="{4D1E0842-7748-4F1F-8A79-723122B56EEC}" srcOrd="1" destOrd="0" parTransId="{6557EF9D-F2BC-443D-94AB-69391543E8C9}" sibTransId="{2E568286-BAAC-43B8-BD84-C4080F8E4B01}"/>
    <dgm:cxn modelId="{428FDB8C-F0D3-C64C-A273-49F2939774EE}" type="presOf" srcId="{4D1E0842-7748-4F1F-8A79-723122B56EEC}" destId="{A36ABC0E-798A-4D00-B2C3-56222422D3E3}" srcOrd="0" destOrd="0" presId="urn:microsoft.com/office/officeart/2018/2/layout/IconLabelList"/>
    <dgm:cxn modelId="{F5F68194-20D6-F541-BCFF-4E8F1AFB2864}" type="presOf" srcId="{3DB5B4BE-31F3-4048-B21B-2BEF179129EE}" destId="{38A4C229-DFEF-4CCC-B24A-3C59DFEE81A0}" srcOrd="0" destOrd="0" presId="urn:microsoft.com/office/officeart/2018/2/layout/IconLabelList"/>
    <dgm:cxn modelId="{C1D99FBC-C7D9-BB4D-BB6C-CCDAD35F3E0F}" type="presOf" srcId="{2EE3AB51-BC45-4D2B-8AD4-A64CEA2A8AB5}" destId="{20B303BC-5BE5-41F8-B228-9BF291418AD0}" srcOrd="0" destOrd="0" presId="urn:microsoft.com/office/officeart/2018/2/layout/IconLabelList"/>
    <dgm:cxn modelId="{6F6536E3-F684-1948-9084-B9C6A69F982F}" type="presParOf" srcId="{38A4C229-DFEF-4CCC-B24A-3C59DFEE81A0}" destId="{32E4E73E-9334-42F5-961D-398136452ED4}" srcOrd="0" destOrd="0" presId="urn:microsoft.com/office/officeart/2018/2/layout/IconLabelList"/>
    <dgm:cxn modelId="{BF099587-F95E-FB43-B8FC-02F34F86EA03}" type="presParOf" srcId="{32E4E73E-9334-42F5-961D-398136452ED4}" destId="{007DE077-E6FE-4B99-AAF6-4A46ABF65DB4}" srcOrd="0" destOrd="0" presId="urn:microsoft.com/office/officeart/2018/2/layout/IconLabelList"/>
    <dgm:cxn modelId="{55FF377E-F3EA-934A-91C2-01809E695E76}" type="presParOf" srcId="{32E4E73E-9334-42F5-961D-398136452ED4}" destId="{AB36408A-E55C-4B9A-9DA2-D988C856089A}" srcOrd="1" destOrd="0" presId="urn:microsoft.com/office/officeart/2018/2/layout/IconLabelList"/>
    <dgm:cxn modelId="{882D2FCD-C334-504A-8C5D-D0ED47306307}" type="presParOf" srcId="{32E4E73E-9334-42F5-961D-398136452ED4}" destId="{20B303BC-5BE5-41F8-B228-9BF291418AD0}" srcOrd="2" destOrd="0" presId="urn:microsoft.com/office/officeart/2018/2/layout/IconLabelList"/>
    <dgm:cxn modelId="{3B92FE28-FD23-7A40-BD03-B65C132F2C5D}" type="presParOf" srcId="{38A4C229-DFEF-4CCC-B24A-3C59DFEE81A0}" destId="{605D92AA-0589-4F4C-B29D-BD428F0F61C9}" srcOrd="1" destOrd="0" presId="urn:microsoft.com/office/officeart/2018/2/layout/IconLabelList"/>
    <dgm:cxn modelId="{4570C390-323A-844A-962F-B95A7F154983}" type="presParOf" srcId="{38A4C229-DFEF-4CCC-B24A-3C59DFEE81A0}" destId="{1A0F6CD1-652C-43CC-975A-5030DE2C13E2}" srcOrd="2" destOrd="0" presId="urn:microsoft.com/office/officeart/2018/2/layout/IconLabelList"/>
    <dgm:cxn modelId="{00836DE2-746B-1248-8D97-D31F6EF2B86C}" type="presParOf" srcId="{1A0F6CD1-652C-43CC-975A-5030DE2C13E2}" destId="{B541E69A-E4DB-4428-8B91-147E340B7D70}" srcOrd="0" destOrd="0" presId="urn:microsoft.com/office/officeart/2018/2/layout/IconLabelList"/>
    <dgm:cxn modelId="{06073F18-095F-6A41-A540-955D74AFC4D1}" type="presParOf" srcId="{1A0F6CD1-652C-43CC-975A-5030DE2C13E2}" destId="{E3DD0E24-E63E-4369-B0C7-E2172E38F0E9}" srcOrd="1" destOrd="0" presId="urn:microsoft.com/office/officeart/2018/2/layout/IconLabelList"/>
    <dgm:cxn modelId="{6D963AF1-9719-FA4F-9919-9DA977C6F339}" type="presParOf" srcId="{1A0F6CD1-652C-43CC-975A-5030DE2C13E2}" destId="{A36ABC0E-798A-4D00-B2C3-56222422D3E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1D2B0B-A9E5-48AC-B672-EE4BD757BC9C}">
      <dsp:nvSpPr>
        <dsp:cNvPr id="0" name=""/>
        <dsp:cNvSpPr/>
      </dsp:nvSpPr>
      <dsp:spPr>
        <a:xfrm>
          <a:off x="943480" y="816148"/>
          <a:ext cx="810000" cy="810000"/>
        </a:xfrm>
        <a:prstGeom prst="rect">
          <a:avLst/>
        </a:prstGeom>
        <a:solidFill>
          <a:schemeClr val="bg1"/>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F49AA28-4EBB-4C72-A81B-590225227ACA}">
      <dsp:nvSpPr>
        <dsp:cNvPr id="0" name=""/>
        <dsp:cNvSpPr/>
      </dsp:nvSpPr>
      <dsp:spPr>
        <a:xfrm>
          <a:off x="374320" y="2512815"/>
          <a:ext cx="1800000"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GB" sz="1600" kern="1200" dirty="0">
              <a:latin typeface="Times New Roman" panose="02020603050405020304" pitchFamily="18" charset="0"/>
              <a:cs typeface="Times New Roman" panose="02020603050405020304" pitchFamily="18" charset="0"/>
            </a:rPr>
            <a:t>Oxford Dictionary :</a:t>
          </a:r>
          <a:br>
            <a:rPr lang="en-GB" sz="1600" kern="1200" dirty="0">
              <a:latin typeface="Times New Roman" panose="02020603050405020304" pitchFamily="18" charset="0"/>
              <a:cs typeface="Times New Roman" panose="02020603050405020304" pitchFamily="18" charset="0"/>
            </a:rPr>
          </a:br>
          <a:r>
            <a:rPr lang="en-GB" sz="1600" kern="1200" dirty="0">
              <a:latin typeface="Times New Roman" panose="02020603050405020304" pitchFamily="18" charset="0"/>
              <a:cs typeface="Times New Roman" panose="02020603050405020304" pitchFamily="18" charset="0"/>
            </a:rPr>
            <a:t>”websites and applications enabling users to create and share content or to participate in social networking."</a:t>
          </a:r>
          <a:r>
            <a:rPr lang="en-US" sz="1600" kern="1200" dirty="0">
              <a:latin typeface="Times New Roman" panose="02020603050405020304" pitchFamily="18" charset="0"/>
              <a:cs typeface="Times New Roman" panose="02020603050405020304" pitchFamily="18" charset="0"/>
            </a:rPr>
            <a:t> </a:t>
          </a:r>
        </a:p>
      </dsp:txBody>
      <dsp:txXfrm>
        <a:off x="374320" y="2512815"/>
        <a:ext cx="1800000" cy="1575000"/>
      </dsp:txXfrm>
    </dsp:sp>
    <dsp:sp modelId="{372CAC85-6069-44A5-BC45-4A3B7DFDD2C1}">
      <dsp:nvSpPr>
        <dsp:cNvPr id="0" name=""/>
        <dsp:cNvSpPr/>
      </dsp:nvSpPr>
      <dsp:spPr>
        <a:xfrm>
          <a:off x="3058481" y="816148"/>
          <a:ext cx="810000" cy="810000"/>
        </a:xfrm>
        <a:prstGeom prst="rect">
          <a:avLst/>
        </a:prstGeom>
        <a:solidFill>
          <a:schemeClr val="bg1"/>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1580597-85DB-4E92-AA5C-5C25924C5764}">
      <dsp:nvSpPr>
        <dsp:cNvPr id="0" name=""/>
        <dsp:cNvSpPr/>
      </dsp:nvSpPr>
      <dsp:spPr>
        <a:xfrm>
          <a:off x="2584036" y="2512815"/>
          <a:ext cx="1800000"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These platforms satisfy our fundamental social needs</a:t>
          </a:r>
        </a:p>
      </dsp:txBody>
      <dsp:txXfrm>
        <a:off x="2584036" y="2512815"/>
        <a:ext cx="1800000" cy="1575000"/>
      </dsp:txXfrm>
    </dsp:sp>
    <dsp:sp modelId="{5684001E-D968-428B-B1BF-5CFAF62E8C20}">
      <dsp:nvSpPr>
        <dsp:cNvPr id="0" name=""/>
        <dsp:cNvSpPr/>
      </dsp:nvSpPr>
      <dsp:spPr>
        <a:xfrm>
          <a:off x="5173481" y="816148"/>
          <a:ext cx="810000" cy="810000"/>
        </a:xfrm>
        <a:prstGeom prst="rect">
          <a:avLst/>
        </a:prstGeom>
        <a:solidFill>
          <a:schemeClr val="bg1"/>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3E91A76-4F66-4ED3-9A19-863C8442B193}">
      <dsp:nvSpPr>
        <dsp:cNvPr id="0" name=""/>
        <dsp:cNvSpPr/>
      </dsp:nvSpPr>
      <dsp:spPr>
        <a:xfrm>
          <a:off x="4777949" y="2512815"/>
          <a:ext cx="1800000"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Release dopamine</a:t>
          </a:r>
        </a:p>
      </dsp:txBody>
      <dsp:txXfrm>
        <a:off x="4777949" y="2512815"/>
        <a:ext cx="1800000" cy="1575000"/>
      </dsp:txXfrm>
    </dsp:sp>
    <dsp:sp modelId="{2DF1A27A-063A-4386-B0FC-F8B2C4E58DD3}">
      <dsp:nvSpPr>
        <dsp:cNvPr id="0" name=""/>
        <dsp:cNvSpPr/>
      </dsp:nvSpPr>
      <dsp:spPr>
        <a:xfrm>
          <a:off x="7288481" y="816148"/>
          <a:ext cx="810000" cy="810000"/>
        </a:xfrm>
        <a:prstGeom prst="rect">
          <a:avLst/>
        </a:prstGeom>
        <a:solidFill>
          <a:schemeClr val="accent2">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463E78F-7E8D-4D02-B033-13B4358E0F9C}">
      <dsp:nvSpPr>
        <dsp:cNvPr id="0" name=""/>
        <dsp:cNvSpPr/>
      </dsp:nvSpPr>
      <dsp:spPr>
        <a:xfrm>
          <a:off x="6792851" y="2487505"/>
          <a:ext cx="1800000"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GB" sz="1600" kern="1200" dirty="0">
              <a:latin typeface="Times New Roman" panose="02020603050405020304" pitchFamily="18" charset="0"/>
              <a:cs typeface="Times New Roman" panose="02020603050405020304" pitchFamily="18" charset="0"/>
            </a:rPr>
            <a:t>Excessive social media use can hurt our cognitive control </a:t>
          </a:r>
          <a:endParaRPr lang="en-US" sz="1600" kern="1200" dirty="0">
            <a:latin typeface="Times New Roman" panose="02020603050405020304" pitchFamily="18" charset="0"/>
            <a:cs typeface="Times New Roman" panose="02020603050405020304" pitchFamily="18" charset="0"/>
          </a:endParaRPr>
        </a:p>
      </dsp:txBody>
      <dsp:txXfrm>
        <a:off x="6792851" y="2487505"/>
        <a:ext cx="1800000" cy="157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7DE077-E6FE-4B99-AAF6-4A46ABF65DB4}">
      <dsp:nvSpPr>
        <dsp:cNvPr id="0" name=""/>
        <dsp:cNvSpPr/>
      </dsp:nvSpPr>
      <dsp:spPr>
        <a:xfrm>
          <a:off x="1108255" y="477549"/>
          <a:ext cx="1766812" cy="1766812"/>
        </a:xfrm>
        <a:prstGeom prst="rect">
          <a:avLst/>
        </a:prstGeom>
        <a:solidFill>
          <a:schemeClr val="bg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B303BC-5BE5-41F8-B228-9BF291418AD0}">
      <dsp:nvSpPr>
        <dsp:cNvPr id="0" name=""/>
        <dsp:cNvSpPr/>
      </dsp:nvSpPr>
      <dsp:spPr>
        <a:xfrm>
          <a:off x="28537" y="2683223"/>
          <a:ext cx="392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b="1" kern="1200" dirty="0">
              <a:latin typeface="Times New Roman" panose="02020603050405020304" pitchFamily="18" charset="0"/>
              <a:cs typeface="Times New Roman" panose="02020603050405020304" pitchFamily="18" charset="0"/>
            </a:rPr>
            <a:t>Hypothesis 1: </a:t>
          </a:r>
          <a:r>
            <a:rPr lang="en-GB" sz="1400" kern="1200" dirty="0">
              <a:latin typeface="Times New Roman" panose="02020603050405020304" pitchFamily="18" charset="0"/>
              <a:cs typeface="Times New Roman" panose="02020603050405020304" pitchFamily="18" charset="0"/>
            </a:rPr>
            <a:t>Increased social media usage is positively correlated with higher risk-taking </a:t>
          </a:r>
          <a:r>
            <a:rPr lang="en-GB" sz="1400" kern="1200" dirty="0" err="1">
              <a:latin typeface="Times New Roman" panose="02020603050405020304" pitchFamily="18" charset="0"/>
              <a:cs typeface="Times New Roman" panose="02020603050405020304" pitchFamily="18" charset="0"/>
            </a:rPr>
            <a:t>behavior</a:t>
          </a:r>
          <a:r>
            <a:rPr lang="en-GB" sz="1400" kern="1200" dirty="0">
              <a:latin typeface="Times New Roman" panose="02020603050405020304" pitchFamily="18" charset="0"/>
              <a:cs typeface="Times New Roman" panose="02020603050405020304" pitchFamily="18" charset="0"/>
            </a:rPr>
            <a:t>.</a:t>
          </a:r>
          <a:endParaRPr lang="en-US" sz="1400" kern="1200" dirty="0">
            <a:latin typeface="Times New Roman" panose="02020603050405020304" pitchFamily="18" charset="0"/>
            <a:cs typeface="Times New Roman" panose="02020603050405020304" pitchFamily="18" charset="0"/>
          </a:endParaRPr>
        </a:p>
      </dsp:txBody>
      <dsp:txXfrm>
        <a:off x="28537" y="2683223"/>
        <a:ext cx="3926250" cy="720000"/>
      </dsp:txXfrm>
    </dsp:sp>
    <dsp:sp modelId="{B541E69A-E4DB-4428-8B91-147E340B7D70}">
      <dsp:nvSpPr>
        <dsp:cNvPr id="0" name=""/>
        <dsp:cNvSpPr/>
      </dsp:nvSpPr>
      <dsp:spPr>
        <a:xfrm>
          <a:off x="5734656" y="706458"/>
          <a:ext cx="1766812" cy="1766812"/>
        </a:xfrm>
        <a:prstGeom prst="rect">
          <a:avLst/>
        </a:prstGeom>
        <a:solidFill>
          <a:schemeClr val="bg1"/>
        </a:solidFill>
        <a:ln w="1905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A36ABC0E-798A-4D00-B2C3-56222422D3E3}">
      <dsp:nvSpPr>
        <dsp:cNvPr id="0" name=""/>
        <dsp:cNvSpPr/>
      </dsp:nvSpPr>
      <dsp:spPr>
        <a:xfrm>
          <a:off x="4641880" y="2683223"/>
          <a:ext cx="392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b="1" kern="1200" dirty="0">
              <a:latin typeface="Times New Roman" panose="02020603050405020304" pitchFamily="18" charset="0"/>
              <a:cs typeface="Times New Roman" panose="02020603050405020304" pitchFamily="18" charset="0"/>
            </a:rPr>
            <a:t>Hypothesis 2:</a:t>
          </a:r>
          <a:r>
            <a:rPr lang="en-GB" sz="1400" kern="1200" dirty="0">
              <a:latin typeface="Times New Roman" panose="02020603050405020304" pitchFamily="18" charset="0"/>
              <a:cs typeface="Times New Roman" panose="02020603050405020304" pitchFamily="18" charset="0"/>
            </a:rPr>
            <a:t> Increased social media usage negatively affects cognitive control</a:t>
          </a:r>
          <a:r>
            <a:rPr lang="en-GB" sz="1800" kern="1200" dirty="0">
              <a:latin typeface="Times New Roman" panose="02020603050405020304" pitchFamily="18" charset="0"/>
              <a:cs typeface="Times New Roman" panose="02020603050405020304" pitchFamily="18" charset="0"/>
            </a:rPr>
            <a:t>.</a:t>
          </a:r>
          <a:endParaRPr lang="en-US" sz="1800" kern="1200" dirty="0">
            <a:latin typeface="Times New Roman" panose="02020603050405020304" pitchFamily="18" charset="0"/>
            <a:cs typeface="Times New Roman" panose="02020603050405020304" pitchFamily="18" charset="0"/>
          </a:endParaRPr>
        </a:p>
      </dsp:txBody>
      <dsp:txXfrm>
        <a:off x="4641880" y="2683223"/>
        <a:ext cx="39262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A14972-52B8-0247-ACBA-A0BF176025CF}" type="datetimeFigureOut">
              <a:rPr lang="en-IT" smtClean="0"/>
              <a:t>26/08/24</a:t>
            </a:fld>
            <a:endParaRPr lang="en-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CFDDE2-808A-CC42-B5BB-65D4BA07964A}" type="slidenum">
              <a:rPr lang="en-IT" smtClean="0"/>
              <a:t>‹#›</a:t>
            </a:fld>
            <a:endParaRPr lang="en-IT"/>
          </a:p>
        </p:txBody>
      </p:sp>
    </p:spTree>
    <p:extLst>
      <p:ext uri="{BB962C8B-B14F-4D97-AF65-F5344CB8AC3E}">
        <p14:creationId xmlns:p14="http://schemas.microsoft.com/office/powerpoint/2010/main" val="584899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t>Prospect Theory, developed by Kahneman and Tversky, provides a powerful framework for understanding how people make decisions under risk and uncertainty, revealing that our choices aren't always as rational as traditional economics suggests.</a:t>
            </a:r>
          </a:p>
          <a:p>
            <a:pPr>
              <a:buFont typeface="Arial" panose="020B0604020202020204" pitchFamily="34" charset="0"/>
              <a:buChar char="•"/>
            </a:pPr>
            <a:endParaRPr lang="en-GB" sz="1200" dirty="0">
              <a:effectLst/>
              <a:latin typeface="Times New Roman" panose="02020603050405020304" pitchFamily="18" charset="0"/>
              <a:ea typeface="Calibri" panose="020F0502020204030204" pitchFamily="34" charset="0"/>
              <a:cs typeface="Arial" panose="020B0604020202020204" pitchFamily="34" charset="0"/>
            </a:endParaRPr>
          </a:p>
          <a:p>
            <a:pPr>
              <a:buFont typeface="Arial" panose="020B0604020202020204" pitchFamily="34" charset="0"/>
              <a:buChar char="•"/>
            </a:pPr>
            <a:r>
              <a:rPr lang="en-GB" sz="1200" dirty="0">
                <a:effectLst/>
                <a:latin typeface="Times New Roman" panose="02020603050405020304" pitchFamily="18" charset="0"/>
                <a:ea typeface="Calibri" panose="020F0502020204030204" pitchFamily="34" charset="0"/>
                <a:cs typeface="Arial" panose="020B0604020202020204" pitchFamily="34" charset="0"/>
              </a:rPr>
              <a:t>The authors divided the decision-making process into two cognitive phases for assessing alternatives: the editing phase and the subsequent evaluation phase.</a:t>
            </a:r>
            <a:r>
              <a:rPr lang="en-IT" dirty="0">
                <a:effectLst/>
              </a:rPr>
              <a:t> </a:t>
            </a:r>
            <a:br>
              <a:rPr lang="en-IT" dirty="0">
                <a:effectLst/>
              </a:rPr>
            </a:br>
            <a:r>
              <a:rPr lang="en-IT" dirty="0">
                <a:effectLst/>
              </a:rPr>
              <a:t>I’m going to first present the evaluation phase.</a:t>
            </a:r>
          </a:p>
          <a:p>
            <a:endParaRPr lang="en-GB" dirty="0"/>
          </a:p>
          <a:p>
            <a:r>
              <a:rPr lang="en-GB" dirty="0"/>
              <a:t>One of the core ideas is the </a:t>
            </a:r>
            <a:r>
              <a:rPr lang="en-GB" b="1" dirty="0"/>
              <a:t>Value Function</a:t>
            </a:r>
            <a:r>
              <a:rPr lang="en-GB" dirty="0"/>
              <a:t>:</a:t>
            </a:r>
          </a:p>
          <a:p>
            <a:pPr>
              <a:buFont typeface="Arial" panose="020B0604020202020204" pitchFamily="34" charset="0"/>
              <a:buChar char="•"/>
            </a:pPr>
            <a:r>
              <a:rPr lang="en-GB" dirty="0"/>
              <a:t>The value function is concave for gains and convex for losses, which implies diminishing sensitivity. This means that the pain of losing is more intense than the pleasure of gaining, even if the amounts are equivalent. The value function is also steeper for losses than for gains, indicating </a:t>
            </a:r>
            <a:r>
              <a:rPr lang="en-GB" b="1" dirty="0"/>
              <a:t>loss aversion</a:t>
            </a:r>
            <a:r>
              <a:rPr lang="en-GB" dirty="0"/>
              <a:t>.</a:t>
            </a:r>
          </a:p>
          <a:p>
            <a:pPr>
              <a:buFont typeface="Arial" panose="020B0604020202020204" pitchFamily="34" charset="0"/>
              <a:buChar char="•"/>
            </a:pPr>
            <a:endParaRPr lang="en-GB" dirty="0"/>
          </a:p>
          <a:p>
            <a:r>
              <a:rPr lang="en-GB" dirty="0"/>
              <a:t>Another key concept is the </a:t>
            </a:r>
            <a:r>
              <a:rPr lang="en-GB" b="1" dirty="0"/>
              <a:t>Reference Points</a:t>
            </a:r>
            <a:r>
              <a:rPr lang="en-GB" dirty="0"/>
              <a:t>:</a:t>
            </a:r>
          </a:p>
          <a:p>
            <a:pPr>
              <a:buFont typeface="Arial" panose="020B0604020202020204" pitchFamily="34" charset="0"/>
              <a:buChar char="•"/>
            </a:pPr>
            <a:r>
              <a:rPr lang="en-GB" dirty="0"/>
              <a:t>People evaluate outcomes relative to a reference point, rather than in absolute terms. So is  where we measure outcomes and whether we see them as gains or losses.</a:t>
            </a:r>
          </a:p>
          <a:p>
            <a:r>
              <a:rPr lang="en-GB" b="1" dirty="0"/>
              <a:t>Probability Weighting</a:t>
            </a:r>
            <a:r>
              <a:rPr lang="en-GB" dirty="0"/>
              <a:t>:</a:t>
            </a:r>
          </a:p>
          <a:p>
            <a:pPr>
              <a:buFont typeface="Arial" panose="020B0604020202020204" pitchFamily="34" charset="0"/>
              <a:buChar char="•"/>
            </a:pPr>
            <a:r>
              <a:rPr lang="en-GB" dirty="0"/>
              <a:t>We don’t perceive probabilities accurately—tending to overestimate small chances and underestimate large </a:t>
            </a:r>
            <a:r>
              <a:rPr lang="en-GB" dirty="0" err="1"/>
              <a:t>ones.This</a:t>
            </a:r>
            <a:r>
              <a:rPr lang="en-GB" dirty="0"/>
              <a:t> leads to risk-averse </a:t>
            </a:r>
            <a:r>
              <a:rPr lang="en-GB" dirty="0" err="1"/>
              <a:t>behavior</a:t>
            </a:r>
            <a:r>
              <a:rPr lang="en-GB" dirty="0"/>
              <a:t> in the domain of gains and risk-seeking </a:t>
            </a:r>
            <a:r>
              <a:rPr lang="en-GB" dirty="0" err="1"/>
              <a:t>behavior</a:t>
            </a:r>
            <a:r>
              <a:rPr lang="en-GB" dirty="0"/>
              <a:t> in the domain of losses.</a:t>
            </a:r>
          </a:p>
          <a:p>
            <a:pPr>
              <a:buFont typeface="Arial" panose="020B0604020202020204" pitchFamily="34" charset="0"/>
              <a:buChar char="•"/>
            </a:pPr>
            <a:endParaRPr lang="en-GB" dirty="0"/>
          </a:p>
          <a:p>
            <a:r>
              <a:rPr lang="en-GB" b="1" dirty="0"/>
              <a:t>Framing Effects</a:t>
            </a:r>
            <a:r>
              <a:rPr lang="en-GB" dirty="0"/>
              <a:t>:</a:t>
            </a:r>
          </a:p>
          <a:p>
            <a:pPr>
              <a:buFont typeface="Arial" panose="020B0604020202020204" pitchFamily="34" charset="0"/>
              <a:buChar char="•"/>
            </a:pPr>
            <a:r>
              <a:rPr lang="en-GB" dirty="0"/>
              <a:t>The way choices are presented (framed) can significantly affect decisions. People are influenced by whether a scenario is framed in terms of potential gains or losses, even if the underlying outcomes are identical.</a:t>
            </a:r>
          </a:p>
          <a:p>
            <a:pPr>
              <a:buFont typeface="Arial" panose="020B0604020202020204" pitchFamily="34" charset="0"/>
              <a:buChar char="•"/>
            </a:pPr>
            <a:endParaRPr lang="en-GB" dirty="0"/>
          </a:p>
          <a:p>
            <a:r>
              <a:rPr lang="en-GB" dirty="0"/>
              <a:t>(Shorter : Prospect Theory reveals that our decision-making under risk isn’t always rational. It </a:t>
            </a:r>
            <a:r>
              <a:rPr lang="en-GB" dirty="0" err="1"/>
              <a:t>centers</a:t>
            </a:r>
            <a:r>
              <a:rPr lang="en-GB" dirty="0"/>
              <a:t> on the </a:t>
            </a:r>
            <a:r>
              <a:rPr lang="en-GB" b="1" dirty="0"/>
              <a:t>value function</a:t>
            </a:r>
            <a:r>
              <a:rPr lang="en-GB" dirty="0"/>
              <a:t>, showing that we feel losses more intensely than gains—this is </a:t>
            </a:r>
            <a:r>
              <a:rPr lang="en-GB" b="1" dirty="0"/>
              <a:t>loss aversion</a:t>
            </a:r>
            <a:r>
              <a:rPr lang="en-GB" dirty="0"/>
              <a:t>. Decisions are influenced by our </a:t>
            </a:r>
            <a:r>
              <a:rPr lang="en-GB" b="1" dirty="0"/>
              <a:t>reference point</a:t>
            </a:r>
            <a:r>
              <a:rPr lang="en-GB" dirty="0"/>
              <a:t>, which determines whether we see outcomes as gains or losses, and </a:t>
            </a:r>
            <a:r>
              <a:rPr lang="en-GB" b="1" dirty="0"/>
              <a:t>framing</a:t>
            </a:r>
            <a:r>
              <a:rPr lang="en-GB" dirty="0"/>
              <a:t>, where the way choices are presented can change our preferences.</a:t>
            </a:r>
          </a:p>
          <a:p>
            <a:r>
              <a:rPr lang="en-GB" b="1" dirty="0"/>
              <a:t>Probability weighting</a:t>
            </a:r>
            <a:r>
              <a:rPr lang="en-GB" dirty="0"/>
              <a:t> also plays a role, where we overestimate small chances and underestimate large ones.</a:t>
            </a:r>
          </a:p>
          <a:p>
            <a:pPr>
              <a:buFont typeface="Arial" panose="020B0604020202020204" pitchFamily="34" charset="0"/>
              <a:buChar char="•"/>
            </a:pPr>
            <a:r>
              <a:rPr lang="en-GB" dirty="0"/>
              <a:t>)</a:t>
            </a:r>
          </a:p>
          <a:p>
            <a:pPr>
              <a:buFont typeface="Arial" panose="020B0604020202020204" pitchFamily="34" charset="0"/>
              <a:buChar char="•"/>
            </a:pPr>
            <a:endParaRPr lang="en-GB" dirty="0"/>
          </a:p>
          <a:p>
            <a:endParaRPr lang="en-IT" dirty="0"/>
          </a:p>
        </p:txBody>
      </p:sp>
      <p:sp>
        <p:nvSpPr>
          <p:cNvPr id="4" name="Slide Number Placeholder 3"/>
          <p:cNvSpPr>
            <a:spLocks noGrp="1"/>
          </p:cNvSpPr>
          <p:nvPr>
            <p:ph type="sldNum" sz="quarter" idx="5"/>
          </p:nvPr>
        </p:nvSpPr>
        <p:spPr/>
        <p:txBody>
          <a:bodyPr/>
          <a:lstStyle/>
          <a:p>
            <a:fld id="{C1CFDDE2-808A-CC42-B5BB-65D4BA07964A}" type="slidenum">
              <a:rPr lang="en-IT" smtClean="0"/>
              <a:t>3</a:t>
            </a:fld>
            <a:endParaRPr lang="en-IT"/>
          </a:p>
        </p:txBody>
      </p:sp>
    </p:spTree>
    <p:extLst>
      <p:ext uri="{BB962C8B-B14F-4D97-AF65-F5344CB8AC3E}">
        <p14:creationId xmlns:p14="http://schemas.microsoft.com/office/powerpoint/2010/main" val="1812327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also gender differences in social media use. </a:t>
            </a:r>
            <a:r>
              <a:rPr lang="en-GB" dirty="0" err="1"/>
              <a:t>Prevoius</a:t>
            </a:r>
            <a:r>
              <a:rPr lang="en-GB" dirty="0"/>
              <a:t> research has shown that women tend to use social media more for maintaining relationships and are more affected by privacy concerns and social ties. Men might use it more for entertainment like watching videos or following sports.</a:t>
            </a:r>
          </a:p>
          <a:p>
            <a:endParaRPr lang="en-US" dirty="0"/>
          </a:p>
          <a:p>
            <a:r>
              <a:rPr lang="en-GB" sz="1800" dirty="0">
                <a:effectLst/>
                <a:latin typeface="Times New Roman" panose="02020603050405020304" pitchFamily="18" charset="0"/>
                <a:ea typeface="Calibri" panose="020F0502020204030204" pitchFamily="34" charset="0"/>
              </a:rPr>
              <a:t>If we look at our dataset ,we can confirm this tendencies. We can observe that females use Instagram and TikTok more frequently than males . A t-test was conducted to examine the difference in social media usage between males and females, confirming several statistically significant differences. The t-test confirmed that females tend to use more TikTok, </a:t>
            </a:r>
            <a:r>
              <a:rPr lang="en-GB" sz="1800" dirty="0" err="1">
                <a:effectLst/>
                <a:latin typeface="Times New Roman" panose="02020603050405020304" pitchFamily="18" charset="0"/>
                <a:ea typeface="Calibri" panose="020F0502020204030204" pitchFamily="34" charset="0"/>
              </a:rPr>
              <a:t>Youtube</a:t>
            </a:r>
            <a:r>
              <a:rPr lang="en-GB" sz="1800" dirty="0">
                <a:effectLst/>
                <a:latin typeface="Times New Roman" panose="02020603050405020304" pitchFamily="18" charset="0"/>
                <a:ea typeface="Calibri" panose="020F0502020204030204" pitchFamily="34" charset="0"/>
              </a:rPr>
              <a:t>, Snapchat, </a:t>
            </a:r>
            <a:r>
              <a:rPr lang="en-GB" sz="1800" dirty="0" err="1">
                <a:effectLst/>
                <a:latin typeface="Times New Roman" panose="02020603050405020304" pitchFamily="18" charset="0"/>
                <a:ea typeface="Calibri" panose="020F0502020204030204" pitchFamily="34" charset="0"/>
              </a:rPr>
              <a:t>Pintrest</a:t>
            </a:r>
            <a:r>
              <a:rPr lang="en-GB" sz="1800" dirty="0">
                <a:effectLst/>
                <a:latin typeface="Times New Roman" panose="02020603050405020304" pitchFamily="18" charset="0"/>
                <a:ea typeface="Calibri" panose="020F0502020204030204" pitchFamily="34" charset="0"/>
              </a:rPr>
              <a:t>, </a:t>
            </a:r>
            <a:r>
              <a:rPr lang="en-GB" sz="1800" dirty="0" err="1">
                <a:effectLst/>
                <a:latin typeface="Times New Roman" panose="02020603050405020304" pitchFamily="18" charset="0"/>
                <a:ea typeface="Calibri" panose="020F0502020204030204" pitchFamily="34" charset="0"/>
              </a:rPr>
              <a:t>wheras</a:t>
            </a:r>
            <a:r>
              <a:rPr lang="en-GB" sz="1800" dirty="0">
                <a:effectLst/>
                <a:latin typeface="Times New Roman" panose="02020603050405020304" pitchFamily="18" charset="0"/>
                <a:ea typeface="Calibri" panose="020F0502020204030204" pitchFamily="34" charset="0"/>
              </a:rPr>
              <a:t> men tend to use more </a:t>
            </a:r>
            <a:r>
              <a:rPr lang="en-GB" sz="1800" dirty="0" err="1">
                <a:effectLst/>
                <a:latin typeface="Times New Roman" panose="02020603050405020304" pitchFamily="18" charset="0"/>
                <a:ea typeface="Calibri" panose="020F0502020204030204" pitchFamily="34" charset="0"/>
              </a:rPr>
              <a:t>Youtube</a:t>
            </a:r>
            <a:r>
              <a:rPr lang="en-GB" sz="1800" dirty="0">
                <a:effectLst/>
                <a:latin typeface="Times New Roman" panose="02020603050405020304" pitchFamily="18" charset="0"/>
                <a:ea typeface="Calibri" panose="020F0502020204030204" pitchFamily="34" charset="0"/>
              </a:rPr>
              <a:t>, Twitter and </a:t>
            </a:r>
            <a:r>
              <a:rPr lang="en-GB" sz="1800" dirty="0" err="1">
                <a:effectLst/>
                <a:latin typeface="Times New Roman" panose="02020603050405020304" pitchFamily="18" charset="0"/>
                <a:ea typeface="Calibri" panose="020F0502020204030204" pitchFamily="34" charset="0"/>
              </a:rPr>
              <a:t>Linkdin</a:t>
            </a:r>
            <a:r>
              <a:rPr lang="en-GB" sz="1800" dirty="0">
                <a:effectLst/>
                <a:latin typeface="Times New Roman" panose="02020603050405020304" pitchFamily="18" charset="0"/>
                <a:ea typeface="Calibri" panose="020F0502020204030204" pitchFamily="34" charset="0"/>
              </a:rPr>
              <a:t>.</a:t>
            </a:r>
            <a:endParaRPr lang="en-US" dirty="0"/>
          </a:p>
        </p:txBody>
      </p:sp>
      <p:sp>
        <p:nvSpPr>
          <p:cNvPr id="4" name="Slide Number Placeholder 3"/>
          <p:cNvSpPr>
            <a:spLocks noGrp="1"/>
          </p:cNvSpPr>
          <p:nvPr>
            <p:ph type="sldNum" sz="quarter" idx="5"/>
          </p:nvPr>
        </p:nvSpPr>
        <p:spPr/>
        <p:txBody>
          <a:bodyPr/>
          <a:lstStyle/>
          <a:p>
            <a:fld id="{C1CFDDE2-808A-CC42-B5BB-65D4BA07964A}" type="slidenum">
              <a:rPr lang="en-IT" smtClean="0"/>
              <a:t>12</a:t>
            </a:fld>
            <a:endParaRPr lang="en-IT"/>
          </a:p>
        </p:txBody>
      </p:sp>
    </p:spTree>
    <p:extLst>
      <p:ext uri="{BB962C8B-B14F-4D97-AF65-F5344CB8AC3E}">
        <p14:creationId xmlns:p14="http://schemas.microsoft.com/office/powerpoint/2010/main" val="4222223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Times New Roman" panose="02020603050405020304" pitchFamily="18" charset="0"/>
                <a:ea typeface="Calibri" panose="020F0502020204030204" pitchFamily="34" charset="0"/>
              </a:rPr>
              <a:t>The second part of the experiment was dedicated to investigating Cognitive control. To assess it, the subjects had to complete a Flanker Task.</a:t>
            </a:r>
            <a:endParaRPr lang="en-IT" sz="1800" dirty="0">
              <a:effectLst/>
              <a:latin typeface="Times New Roman" panose="02020603050405020304" pitchFamily="18" charset="0"/>
              <a:ea typeface="Calibri" panose="020F0502020204030204" pitchFamily="34" charset="0"/>
            </a:endParaRPr>
          </a:p>
          <a:p>
            <a:endParaRPr lang="en-GB" dirty="0"/>
          </a:p>
          <a:p>
            <a:r>
              <a:rPr lang="en-GB" dirty="0"/>
              <a:t>Flanker Task is a cognitive test used to study how distractions affect attention and conflict resolution. Participants focus on a central target, flanked by distractors that can either be congruent (same direction) or incongruent (opposite direction).</a:t>
            </a:r>
          </a:p>
          <a:p>
            <a:r>
              <a:rPr lang="en-GB" dirty="0"/>
              <a:t> The goal is to see how these flankers influence the ability to correctly identify the target.</a:t>
            </a:r>
          </a:p>
          <a:p>
            <a:endParaRPr lang="en-GB" dirty="0"/>
          </a:p>
          <a:p>
            <a:r>
              <a:rPr lang="en-GB" dirty="0"/>
              <a:t>Research shows that incongruent flankers slow reaction times and increase error rates, highlighting the extra cognitive conflict they cause. In our study, we used a child-friendly version called the Child Flanker Fish Task. Instead of arrows, the task involved fish. </a:t>
            </a:r>
          </a:p>
          <a:p>
            <a:endParaRPr lang="en-GB" dirty="0"/>
          </a:p>
          <a:p>
            <a:endParaRPr lang="en-GB" dirty="0"/>
          </a:p>
        </p:txBody>
      </p:sp>
      <p:sp>
        <p:nvSpPr>
          <p:cNvPr id="4" name="Slide Number Placeholder 3"/>
          <p:cNvSpPr>
            <a:spLocks noGrp="1"/>
          </p:cNvSpPr>
          <p:nvPr>
            <p:ph type="sldNum" sz="quarter" idx="5"/>
          </p:nvPr>
        </p:nvSpPr>
        <p:spPr/>
        <p:txBody>
          <a:bodyPr/>
          <a:lstStyle/>
          <a:p>
            <a:fld id="{C1CFDDE2-808A-CC42-B5BB-65D4BA07964A}" type="slidenum">
              <a:rPr lang="en-IT" smtClean="0"/>
              <a:t>13</a:t>
            </a:fld>
            <a:endParaRPr lang="en-IT"/>
          </a:p>
        </p:txBody>
      </p:sp>
    </p:spTree>
    <p:extLst>
      <p:ext uri="{BB962C8B-B14F-4D97-AF65-F5344CB8AC3E}">
        <p14:creationId xmlns:p14="http://schemas.microsoft.com/office/powerpoint/2010/main" val="1096819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calculated a Cognitive Inhibition Index (CII) to assess inhibitory control across different incentive conditions. The CII was derived for both accuracy and reaction times. A perfect score, with no difference between congruent and incongruent trials, would give a CII of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A lower CII indicates weaker cognitive inhibition, meaning greater difficulty in ignoring distractions. The index is normalized by averaging reaction times and accuracy across both trial types, balancing the typical slowing effect of incongruent trials and the enhancing effect of congruent trials</a:t>
            </a:r>
          </a:p>
          <a:p>
            <a:endParaRPr lang="en-GB" dirty="0"/>
          </a:p>
          <a:p>
            <a:r>
              <a:rPr lang="en-GB" sz="1800" dirty="0">
                <a:effectLst/>
                <a:latin typeface="Times New Roman" panose="02020603050405020304" pitchFamily="18" charset="0"/>
                <a:ea typeface="Calibri" panose="020F0502020204030204" pitchFamily="34" charset="0"/>
              </a:rPr>
              <a:t>The CII for accuracy is high (close to 1), indicating that participants maintain high accuracy regardless of the presence of distractors. However, the CII for reaction time is 0.89, indicating that participants' reaction times are more affected by the presence of distractors. This suggests weaker cognitive inhibition in terms of reaction time, as participants take longer to respond under incongruent conditions. </a:t>
            </a:r>
            <a:endParaRPr lang="en-GB" dirty="0"/>
          </a:p>
          <a:p>
            <a:endParaRPr lang="en-US" dirty="0"/>
          </a:p>
        </p:txBody>
      </p:sp>
      <p:sp>
        <p:nvSpPr>
          <p:cNvPr id="4" name="Slide Number Placeholder 3"/>
          <p:cNvSpPr>
            <a:spLocks noGrp="1"/>
          </p:cNvSpPr>
          <p:nvPr>
            <p:ph type="sldNum" sz="quarter" idx="5"/>
          </p:nvPr>
        </p:nvSpPr>
        <p:spPr/>
        <p:txBody>
          <a:bodyPr/>
          <a:lstStyle/>
          <a:p>
            <a:fld id="{C1CFDDE2-808A-CC42-B5BB-65D4BA07964A}" type="slidenum">
              <a:rPr lang="en-IT" smtClean="0"/>
              <a:t>15</a:t>
            </a:fld>
            <a:endParaRPr lang="en-IT"/>
          </a:p>
        </p:txBody>
      </p:sp>
    </p:spTree>
    <p:extLst>
      <p:ext uri="{BB962C8B-B14F-4D97-AF65-F5344CB8AC3E}">
        <p14:creationId xmlns:p14="http://schemas.microsoft.com/office/powerpoint/2010/main" val="2609973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Times New Roman" panose="02020603050405020304" pitchFamily="18" charset="0"/>
                <a:ea typeface="Yu Mincho" panose="02020400000000000000" pitchFamily="18" charset="-128"/>
                <a:cs typeface="Arial" panose="020B0604020202020204" pitchFamily="34" charset="0"/>
              </a:rPr>
              <a:t>In order to </a:t>
            </a:r>
            <a:r>
              <a:rPr lang="en-GB" sz="1800" dirty="0" err="1">
                <a:effectLst/>
                <a:latin typeface="Times New Roman" panose="02020603050405020304" pitchFamily="18" charset="0"/>
                <a:ea typeface="Yu Mincho" panose="02020400000000000000" pitchFamily="18" charset="-128"/>
                <a:cs typeface="Arial" panose="020B0604020202020204" pitchFamily="34" charset="0"/>
              </a:rPr>
              <a:t>analyze</a:t>
            </a:r>
            <a:r>
              <a:rPr lang="en-GB" sz="1800" dirty="0">
                <a:effectLst/>
                <a:latin typeface="Times New Roman" panose="02020603050405020304" pitchFamily="18" charset="0"/>
                <a:ea typeface="Yu Mincho" panose="02020400000000000000" pitchFamily="18" charset="-128"/>
                <a:cs typeface="Arial" panose="020B0604020202020204" pitchFamily="34" charset="0"/>
              </a:rPr>
              <a:t> risk-taking </a:t>
            </a:r>
            <a:r>
              <a:rPr lang="en-GB" sz="1800" dirty="0" err="1">
                <a:effectLst/>
                <a:latin typeface="Times New Roman" panose="02020603050405020304" pitchFamily="18" charset="0"/>
                <a:ea typeface="Yu Mincho" panose="02020400000000000000" pitchFamily="18" charset="-128"/>
                <a:cs typeface="Arial" panose="020B0604020202020204" pitchFamily="34" charset="0"/>
              </a:rPr>
              <a:t>behavior</a:t>
            </a:r>
            <a:r>
              <a:rPr lang="en-GB" sz="1800" dirty="0">
                <a:effectLst/>
                <a:latin typeface="Times New Roman" panose="02020603050405020304" pitchFamily="18" charset="0"/>
                <a:ea typeface="Yu Mincho" panose="02020400000000000000" pitchFamily="18" charset="-128"/>
                <a:cs typeface="Arial" panose="020B0604020202020204" pitchFamily="34" charset="0"/>
              </a:rPr>
              <a:t> in our study, we developed two composite variables based on participants' responses to a series of lotteries and scenario-based questions. </a:t>
            </a:r>
          </a:p>
          <a:p>
            <a:endParaRPr lang="en-GB" sz="1800" dirty="0">
              <a:effectLst/>
              <a:latin typeface="Times New Roman" panose="02020603050405020304" pitchFamily="18" charset="0"/>
              <a:ea typeface="Yu Mincho" panose="02020400000000000000" pitchFamily="18" charset="-128"/>
              <a:cs typeface="Arial" panose="020B0604020202020204" pitchFamily="34" charset="0"/>
            </a:endParaRPr>
          </a:p>
          <a:p>
            <a:r>
              <a:rPr lang="en-GB" sz="2800" dirty="0"/>
              <a:t>First, the "risk-taking" variable measured whether participants leaned towards risky or safe choices. We scored risky choices as 1 and safe choices as 0. Participants who made more risky choices were </a:t>
            </a:r>
            <a:r>
              <a:rPr lang="en-GB" sz="2800" dirty="0" err="1"/>
              <a:t>labeled</a:t>
            </a:r>
            <a:r>
              <a:rPr lang="en-GB" sz="2800" dirty="0"/>
              <a:t> "risk-inclined" (1), those who chose more safely were "risk-averse" (-1), and those who balanced between the two were classified as "neutral" (0).</a:t>
            </a:r>
          </a:p>
          <a:p>
            <a:endParaRPr lang="en-GB" sz="2800" dirty="0"/>
          </a:p>
          <a:p>
            <a:r>
              <a:rPr lang="en-GB" sz="2800" dirty="0"/>
              <a:t>Second, we introduced the "framing" variable to assess how the presentation of scenarios (profit vs. loss) influenced risk-taking. Participants were </a:t>
            </a:r>
            <a:r>
              <a:rPr lang="en-GB" sz="2800" dirty="0" err="1"/>
              <a:t>labeled</a:t>
            </a:r>
            <a:r>
              <a:rPr lang="en-GB" sz="2800" dirty="0"/>
              <a:t> as "neutral" (0) if their choices were evenly split between risky and safe options; otherwise, they were classified as influenced by framing effects (1).</a:t>
            </a:r>
          </a:p>
          <a:p>
            <a:endParaRPr lang="en-GB" sz="2800" dirty="0"/>
          </a:p>
          <a:p>
            <a:r>
              <a:rPr lang="en-GB" sz="2800" dirty="0"/>
              <a:t>These variables helped us gain a deeper understanding of risk-taking </a:t>
            </a:r>
            <a:r>
              <a:rPr lang="en-GB" sz="2800" dirty="0" err="1"/>
              <a:t>behaviors</a:t>
            </a:r>
            <a:r>
              <a:rPr lang="en-GB" sz="2800" dirty="0"/>
              <a:t> and the impact of framing on decision-making.</a:t>
            </a:r>
          </a:p>
          <a:p>
            <a:endParaRPr lang="en-GB" sz="1800" dirty="0">
              <a:effectLst/>
              <a:latin typeface="Times New Roman" panose="02020603050405020304" pitchFamily="18" charset="0"/>
              <a:ea typeface="Calibri" panose="020F0502020204030204" pitchFamily="34" charset="0"/>
            </a:endParaRPr>
          </a:p>
          <a:p>
            <a:r>
              <a:rPr lang="en-GB" sz="1800" dirty="0">
                <a:effectLst/>
                <a:latin typeface="Times New Roman" panose="02020603050405020304" pitchFamily="18" charset="0"/>
                <a:ea typeface="Calibri" panose="020F0502020204030204" pitchFamily="34" charset="0"/>
              </a:rPr>
              <a:t>First, to explore and better understand the relationship between the variables, we conducted a correlation analysis. </a:t>
            </a:r>
          </a:p>
          <a:p>
            <a:endParaRPr lang="en-GB"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Times New Roman" panose="02020603050405020304" pitchFamily="18" charset="0"/>
                <a:ea typeface="Calibri" panose="020F0502020204030204" pitchFamily="34" charset="0"/>
                <a:cs typeface="Arial" panose="020B0604020202020204" pitchFamily="34" charset="0"/>
              </a:rPr>
              <a:t>We can see that risk-taking has a positive correlation with social media usage (0.08) but is not significant, p &gt; 0.1.</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Times New Roman" panose="02020603050405020304" pitchFamily="18" charset="0"/>
                <a:ea typeface="Calibri" panose="020F0502020204030204" pitchFamily="34" charset="0"/>
                <a:cs typeface="Arial" panose="020B0604020202020204" pitchFamily="34" charset="0"/>
              </a:rPr>
              <a:t> Additionally, risk-taking shows a negative correlation with gender (-0.16), significant, p &lt; 0.05. Suggesting, males </a:t>
            </a:r>
            <a:r>
              <a:rPr lang="en-GB" sz="1800" dirty="0">
                <a:effectLst/>
                <a:latin typeface="Times New Roman" panose="02020603050405020304" pitchFamily="18" charset="0"/>
                <a:ea typeface="Calibri" panose="020F0502020204030204" pitchFamily="34" charset="0"/>
              </a:rPr>
              <a:t>on average, exhibit slightly higher risk-inclined </a:t>
            </a:r>
            <a:r>
              <a:rPr lang="en-GB" sz="1800" dirty="0" err="1">
                <a:effectLst/>
                <a:latin typeface="Times New Roman" panose="02020603050405020304" pitchFamily="18" charset="0"/>
                <a:ea typeface="Calibri" panose="020F0502020204030204" pitchFamily="34" charset="0"/>
              </a:rPr>
              <a:t>behavior</a:t>
            </a:r>
            <a:r>
              <a:rPr lang="en-GB" sz="1800" dirty="0">
                <a:effectLst/>
                <a:latin typeface="Times New Roman" panose="02020603050405020304" pitchFamily="18" charset="0"/>
                <a:ea typeface="Calibri" panose="020F0502020204030204" pitchFamily="34" charset="0"/>
              </a:rPr>
              <a:t> compared to females in this dataset.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Times New Roman" panose="02020603050405020304" pitchFamily="18" charset="0"/>
                <a:ea typeface="Calibri" panose="020F0502020204030204" pitchFamily="34" charset="0"/>
                <a:cs typeface="Arial" panose="020B0604020202020204" pitchFamily="34" charset="0"/>
              </a:rPr>
              <a:t>Framing exhibits marginally significant positive correlations with social media usage (0.09), p &lt; 0.1. This means that subjects who spend more time on social media are more prone to frame manipulation and, therefore, change their preferences depending on the frame a problem is presented to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Times New Roman" panose="02020603050405020304" pitchFamily="18" charset="0"/>
                <a:ea typeface="Calibri" panose="020F0502020204030204" pitchFamily="34" charset="0"/>
                <a:cs typeface="Arial" panose="020B0604020202020204" pitchFamily="34" charset="0"/>
              </a:rPr>
              <a:t>Social media usage has a negative correlation with age (-0.08), p &lt; 0.05. This indicates that as age increases, social media usage tends to decrease. </a:t>
            </a:r>
            <a:endParaRPr lang="en-US" dirty="0"/>
          </a:p>
        </p:txBody>
      </p:sp>
      <p:sp>
        <p:nvSpPr>
          <p:cNvPr id="4" name="Slide Number Placeholder 3"/>
          <p:cNvSpPr>
            <a:spLocks noGrp="1"/>
          </p:cNvSpPr>
          <p:nvPr>
            <p:ph type="sldNum" sz="quarter" idx="5"/>
          </p:nvPr>
        </p:nvSpPr>
        <p:spPr/>
        <p:txBody>
          <a:bodyPr/>
          <a:lstStyle/>
          <a:p>
            <a:fld id="{C1CFDDE2-808A-CC42-B5BB-65D4BA07964A}" type="slidenum">
              <a:rPr lang="en-IT" smtClean="0"/>
              <a:t>16</a:t>
            </a:fld>
            <a:endParaRPr lang="en-IT"/>
          </a:p>
        </p:txBody>
      </p:sp>
    </p:spTree>
    <p:extLst>
      <p:ext uri="{BB962C8B-B14F-4D97-AF65-F5344CB8AC3E}">
        <p14:creationId xmlns:p14="http://schemas.microsoft.com/office/powerpoint/2010/main" val="2326025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Times New Roman" panose="02020603050405020304" pitchFamily="18" charset="0"/>
                <a:ea typeface="Calibri" panose="020F0502020204030204" pitchFamily="34" charset="0"/>
              </a:rPr>
              <a:t>To understand the relationship between the variables related to hypothesis 2, we created this heatmap.</a:t>
            </a:r>
          </a:p>
          <a:p>
            <a:endParaRPr lang="en-GB"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Times New Roman" panose="02020603050405020304" pitchFamily="18" charset="0"/>
                <a:ea typeface="Calibri" panose="020F0502020204030204" pitchFamily="34" charset="0"/>
              </a:rPr>
              <a:t>These findings indicate that neither CII for accuracy nor reaction time has significant relationships with social media usage, demographic variables, or each other in this dataset.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Times New Roman" panose="02020603050405020304" pitchFamily="18" charset="0"/>
                <a:ea typeface="Calibri" panose="020F0502020204030204" pitchFamily="34" charset="0"/>
              </a:rPr>
              <a:t>However, we can observe a statistically significant negative correlation (-0.21) between CII for reaction time and risk-taking, p &lt; 0.05. This suggests that the weaker the CII for reaction time, the tendency for risk-taking </a:t>
            </a:r>
            <a:r>
              <a:rPr lang="en-GB" sz="1800" dirty="0" err="1">
                <a:effectLst/>
                <a:latin typeface="Times New Roman" panose="02020603050405020304" pitchFamily="18" charset="0"/>
                <a:ea typeface="Calibri" panose="020F0502020204030204" pitchFamily="34" charset="0"/>
              </a:rPr>
              <a:t>behavior</a:t>
            </a:r>
            <a:r>
              <a:rPr lang="en-GB" sz="1800" dirty="0">
                <a:effectLst/>
                <a:latin typeface="Times New Roman" panose="02020603050405020304" pitchFamily="18" charset="0"/>
                <a:ea typeface="Calibri" panose="020F0502020204030204" pitchFamily="34" charset="0"/>
              </a:rPr>
              <a:t> increases.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Times New Roman" panose="02020603050405020304" pitchFamily="18" charset="0"/>
                <a:ea typeface="Calibri" panose="020F0502020204030204" pitchFamily="34" charset="0"/>
              </a:rPr>
              <a:t> Interestingly, risk-taking also shows a significant negative correlation with framing (-0.23), p &lt; 0.05. This relationship implies that individuals who are more susceptible to framing effects tend to exhibit lower levels of risk-taking </a:t>
            </a:r>
            <a:r>
              <a:rPr lang="en-GB" sz="1800" dirty="0" err="1">
                <a:effectLst/>
                <a:latin typeface="Times New Roman" panose="02020603050405020304" pitchFamily="18" charset="0"/>
                <a:ea typeface="Calibri" panose="020F0502020204030204" pitchFamily="34" charset="0"/>
              </a:rPr>
              <a:t>behavior</a:t>
            </a:r>
            <a:r>
              <a:rPr lang="en-GB" sz="1800" dirty="0">
                <a:effectLst/>
                <a:latin typeface="Times New Roman" panose="02020603050405020304" pitchFamily="18" charset="0"/>
                <a:ea typeface="Calibri" panose="020F0502020204030204" pitchFamily="34" charset="0"/>
              </a:rPr>
              <a:t>. </a:t>
            </a:r>
            <a:endParaRPr lang="en-US" dirty="0"/>
          </a:p>
        </p:txBody>
      </p:sp>
      <p:sp>
        <p:nvSpPr>
          <p:cNvPr id="4" name="Slide Number Placeholder 3"/>
          <p:cNvSpPr>
            <a:spLocks noGrp="1"/>
          </p:cNvSpPr>
          <p:nvPr>
            <p:ph type="sldNum" sz="quarter" idx="5"/>
          </p:nvPr>
        </p:nvSpPr>
        <p:spPr/>
        <p:txBody>
          <a:bodyPr/>
          <a:lstStyle/>
          <a:p>
            <a:fld id="{C1CFDDE2-808A-CC42-B5BB-65D4BA07964A}" type="slidenum">
              <a:rPr lang="en-IT" smtClean="0"/>
              <a:t>17</a:t>
            </a:fld>
            <a:endParaRPr lang="en-IT"/>
          </a:p>
        </p:txBody>
      </p:sp>
    </p:spTree>
    <p:extLst>
      <p:ext uri="{BB962C8B-B14F-4D97-AF65-F5344CB8AC3E}">
        <p14:creationId xmlns:p14="http://schemas.microsoft.com/office/powerpoint/2010/main" val="84073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Times New Roman" panose="02020603050405020304" pitchFamily="18" charset="0"/>
                <a:ea typeface="Calibri" panose="020F0502020204030204" pitchFamily="34" charset="0"/>
              </a:rPr>
              <a:t>In Hypothesis 1, we investigated whether </a:t>
            </a:r>
            <a:r>
              <a:rPr lang="en-GB" sz="1800" dirty="0">
                <a:effectLst/>
                <a:latin typeface="Times New Roman" panose="02020603050405020304" pitchFamily="18" charset="0"/>
                <a:ea typeface="Calibri" panose="020F0502020204030204" pitchFamily="34" charset="0"/>
                <a:cs typeface="Arial" panose="020B0604020202020204" pitchFamily="34" charset="0"/>
              </a:rPr>
              <a:t>increased social media usage positively correlates with higher risk-taking </a:t>
            </a:r>
            <a:r>
              <a:rPr lang="en-GB" sz="1800" dirty="0" err="1">
                <a:effectLst/>
                <a:latin typeface="Times New Roman" panose="02020603050405020304" pitchFamily="18" charset="0"/>
                <a:ea typeface="Calibri" panose="020F0502020204030204" pitchFamily="34" charset="0"/>
                <a:cs typeface="Arial" panose="020B0604020202020204" pitchFamily="34" charset="0"/>
              </a:rPr>
              <a:t>behavior</a:t>
            </a:r>
            <a:r>
              <a:rPr lang="en-GB" sz="1800" dirty="0">
                <a:effectLst/>
                <a:latin typeface="Times New Roman" panose="02020603050405020304" pitchFamily="18" charset="0"/>
                <a:ea typeface="Calibri" panose="020F0502020204030204" pitchFamily="34" charset="0"/>
                <a:cs typeface="Arial" panose="020B0604020202020204" pitchFamily="34" charset="0"/>
              </a:rPr>
              <a:t>. </a:t>
            </a:r>
          </a:p>
          <a:p>
            <a:endParaRPr lang="en-GB" sz="1800" dirty="0">
              <a:effectLst/>
              <a:latin typeface="Times New Roman" panose="02020603050405020304" pitchFamily="18" charset="0"/>
              <a:ea typeface="Calibri" panose="020F0502020204030204" pitchFamily="34" charset="0"/>
              <a:cs typeface="Arial" panose="020B0604020202020204" pitchFamily="34" charset="0"/>
            </a:endParaRPr>
          </a:p>
          <a:p>
            <a:r>
              <a:rPr lang="en-GB" sz="1800" dirty="0">
                <a:effectLst/>
                <a:latin typeface="Times New Roman" panose="02020603050405020304" pitchFamily="18" charset="0"/>
                <a:ea typeface="Calibri" panose="020F0502020204030204" pitchFamily="34" charset="0"/>
                <a:cs typeface="Arial" panose="020B0604020202020204" pitchFamily="34" charset="0"/>
              </a:rPr>
              <a:t>To examine the relationship between social media usage and risk-taking </a:t>
            </a:r>
            <a:r>
              <a:rPr lang="en-GB" sz="1800" dirty="0" err="1">
                <a:effectLst/>
                <a:latin typeface="Times New Roman" panose="02020603050405020304" pitchFamily="18" charset="0"/>
                <a:ea typeface="Calibri" panose="020F0502020204030204" pitchFamily="34" charset="0"/>
                <a:cs typeface="Arial" panose="020B0604020202020204" pitchFamily="34" charset="0"/>
              </a:rPr>
              <a:t>behavior</a:t>
            </a:r>
            <a:r>
              <a:rPr lang="en-GB" sz="1800" dirty="0">
                <a:effectLst/>
                <a:latin typeface="Times New Roman" panose="02020603050405020304" pitchFamily="18" charset="0"/>
                <a:ea typeface="Calibri" panose="020F0502020204030204" pitchFamily="34" charset="0"/>
                <a:cs typeface="Arial" panose="020B0604020202020204" pitchFamily="34" charset="0"/>
              </a:rPr>
              <a:t> while accounting for control variables framing and gender, we performed an ordinal logistic regression analysis. The results of ordinal logistic regression are presented in Table 9. The dependent variable was risk-taking. </a:t>
            </a:r>
          </a:p>
          <a:p>
            <a:endParaRPr lang="en-GB" sz="1800" dirty="0">
              <a:effectLst/>
              <a:latin typeface="Times New Roman" panose="02020603050405020304" pitchFamily="18" charset="0"/>
              <a:ea typeface="Calibri" panose="020F0502020204030204" pitchFamily="34" charset="0"/>
              <a:cs typeface="Arial" panose="020B0604020202020204" pitchFamily="34" charset="0"/>
            </a:endParaRPr>
          </a:p>
          <a:p>
            <a:pPr algn="just">
              <a:lnSpc>
                <a:spcPct val="120000"/>
              </a:lnSpc>
              <a:spcAft>
                <a:spcPts val="1200"/>
              </a:spcAft>
            </a:pPr>
            <a:r>
              <a:rPr lang="en-IT" sz="1800" dirty="0">
                <a:effectLst/>
                <a:latin typeface="Times New Roman" panose="02020603050405020304" pitchFamily="18" charset="0"/>
                <a:ea typeface="Calibri" panose="020F0502020204030204" pitchFamily="34" charset="0"/>
              </a:rPr>
              <a:t> </a:t>
            </a:r>
            <a:r>
              <a:rPr lang="en-GB" sz="1800" dirty="0">
                <a:effectLst/>
                <a:latin typeface="Times New Roman" panose="02020603050405020304" pitchFamily="18" charset="0"/>
                <a:ea typeface="Calibri" panose="020F0502020204030204" pitchFamily="34" charset="0"/>
                <a:cs typeface="Arial" panose="020B0604020202020204" pitchFamily="34" charset="0"/>
              </a:rPr>
              <a:t>The analysis revealed a statistically significant positive coefficient for the variable social media usage, β = 0.002, p &lt; 0.05, suggesting that individuals with higher social media usage are more likely to exhibit risk-inclined </a:t>
            </a:r>
            <a:r>
              <a:rPr lang="en-GB" sz="1800" dirty="0" err="1">
                <a:effectLst/>
                <a:latin typeface="Times New Roman" panose="02020603050405020304" pitchFamily="18" charset="0"/>
                <a:ea typeface="Calibri" panose="020F0502020204030204" pitchFamily="34" charset="0"/>
                <a:cs typeface="Arial" panose="020B0604020202020204" pitchFamily="34" charset="0"/>
              </a:rPr>
              <a:t>behavior</a:t>
            </a:r>
            <a:r>
              <a:rPr lang="en-GB" sz="1800" dirty="0">
                <a:effectLst/>
                <a:latin typeface="Times New Roman" panose="02020603050405020304" pitchFamily="18" charset="0"/>
                <a:ea typeface="Calibri" panose="020F0502020204030204" pitchFamily="34" charset="0"/>
                <a:cs typeface="Arial" panose="020B0604020202020204" pitchFamily="34" charset="0"/>
              </a:rPr>
              <a:t> compared to those with lower social media usage. This confirms our hypothesis. </a:t>
            </a:r>
          </a:p>
          <a:p>
            <a:pPr algn="just">
              <a:lnSpc>
                <a:spcPct val="120000"/>
              </a:lnSpc>
              <a:spcAft>
                <a:spcPts val="1200"/>
              </a:spcAft>
            </a:pPr>
            <a:endParaRPr lang="en-GB" sz="1800" dirty="0">
              <a:effectLst/>
              <a:latin typeface="Times New Roman" panose="02020603050405020304" pitchFamily="18" charset="0"/>
              <a:ea typeface="Calibri" panose="020F0502020204030204" pitchFamily="34" charset="0"/>
              <a:cs typeface="Arial" panose="020B0604020202020204" pitchFamily="34" charset="0"/>
            </a:endParaRPr>
          </a:p>
          <a:p>
            <a:pPr algn="just">
              <a:lnSpc>
                <a:spcPct val="120000"/>
              </a:lnSpc>
              <a:spcAft>
                <a:spcPts val="1200"/>
              </a:spcAft>
            </a:pPr>
            <a:r>
              <a:rPr lang="en-GB" sz="1800" dirty="0">
                <a:effectLst/>
                <a:latin typeface="Times New Roman" panose="02020603050405020304" pitchFamily="18" charset="0"/>
                <a:ea typeface="Calibri" panose="020F0502020204030204" pitchFamily="34" charset="0"/>
              </a:rPr>
              <a:t>The coefficient for gender is statistically significant, β = - 0.60, p &lt; 0.01. The negative coefficient indicates that being female is associated with a lower likelihood of being in a higher risk-taking category compared to being male. </a:t>
            </a:r>
          </a:p>
          <a:p>
            <a:pPr algn="just">
              <a:lnSpc>
                <a:spcPct val="120000"/>
              </a:lnSpc>
              <a:spcAft>
                <a:spcPts val="1200"/>
              </a:spcAft>
            </a:pPr>
            <a:endParaRPr lang="en-IT" sz="1800" dirty="0">
              <a:effectLst/>
              <a:latin typeface="Times New Roman" panose="02020603050405020304" pitchFamily="18" charset="0"/>
              <a:ea typeface="Calibri" panose="020F0502020204030204" pitchFamily="34" charset="0"/>
            </a:endParaRPr>
          </a:p>
          <a:p>
            <a:pPr algn="just">
              <a:lnSpc>
                <a:spcPct val="120000"/>
              </a:lnSpc>
              <a:spcAft>
                <a:spcPts val="1200"/>
              </a:spcAft>
            </a:pPr>
            <a:r>
              <a:rPr lang="en-GB" sz="1800" dirty="0">
                <a:effectLst/>
                <a:latin typeface="Times New Roman" panose="02020603050405020304" pitchFamily="18" charset="0"/>
                <a:ea typeface="Calibri" panose="020F0502020204030204" pitchFamily="34" charset="0"/>
              </a:rPr>
              <a:t>Framing has a p &gt; 0.05, indicating that this effect is not statistically significant, meaning that the framing effect does not have a meaningful impact on risk-taking </a:t>
            </a:r>
            <a:r>
              <a:rPr lang="en-GB" sz="1800" dirty="0" err="1">
                <a:effectLst/>
                <a:latin typeface="Times New Roman" panose="02020603050405020304" pitchFamily="18" charset="0"/>
                <a:ea typeface="Calibri" panose="020F0502020204030204" pitchFamily="34" charset="0"/>
              </a:rPr>
              <a:t>behavior</a:t>
            </a:r>
            <a:r>
              <a:rPr lang="en-GB" sz="1800" dirty="0">
                <a:effectLst/>
                <a:latin typeface="Times New Roman" panose="02020603050405020304" pitchFamily="18" charset="0"/>
                <a:ea typeface="Calibri" panose="020F0502020204030204" pitchFamily="34" charset="0"/>
              </a:rPr>
              <a:t> in this model.</a:t>
            </a:r>
          </a:p>
          <a:p>
            <a:pPr algn="just">
              <a:lnSpc>
                <a:spcPct val="120000"/>
              </a:lnSpc>
              <a:spcAft>
                <a:spcPts val="1200"/>
              </a:spcAft>
            </a:pPr>
            <a:endParaRPr lang="en-GB" sz="1800" dirty="0">
              <a:effectLst/>
              <a:latin typeface="Times New Roman" panose="02020603050405020304" pitchFamily="18" charset="0"/>
              <a:ea typeface="Calibri" panose="020F0502020204030204" pitchFamily="34" charset="0"/>
            </a:endParaRPr>
          </a:p>
          <a:p>
            <a:pPr algn="just">
              <a:lnSpc>
                <a:spcPct val="120000"/>
              </a:lnSpc>
              <a:spcAft>
                <a:spcPts val="1200"/>
              </a:spcAft>
            </a:pPr>
            <a:r>
              <a:rPr lang="en-GB" sz="1800" dirty="0">
                <a:effectLst/>
                <a:latin typeface="Times New Roman" panose="02020603050405020304" pitchFamily="18" charset="0"/>
                <a:ea typeface="Calibri" panose="020F0502020204030204" pitchFamily="34" charset="0"/>
              </a:rPr>
              <a:t> In an ordinal logistic regression, the thresholds divide the continuous latent variable (which represents the propensity to be in a certain category of the outcome) into discrete categories. Threshold 0/1 (-1.32) means that if the latent variable (linear predictor) is less than -1.32, the respondent is more likely to be "risk-averse". If it is greater, they are more likely to be "neutral" unless it is also greater than 0.86. Threshold 1/2 (0.86) means if the latent variable is greater than 0.86, the respondent is more likely to be "risk-taking". The subject is more likely to be risk-neutral if the latent variable is between –1.32 and 0.86.</a:t>
            </a:r>
          </a:p>
          <a:p>
            <a:pPr algn="just">
              <a:lnSpc>
                <a:spcPct val="120000"/>
              </a:lnSpc>
              <a:spcAft>
                <a:spcPts val="1200"/>
              </a:spcAft>
            </a:pPr>
            <a:endParaRPr lang="en-GB" sz="1800" dirty="0">
              <a:effectLst/>
              <a:latin typeface="Times New Roman" panose="02020603050405020304" pitchFamily="18" charset="0"/>
              <a:ea typeface="Calibri" panose="020F0502020204030204" pitchFamily="34" charset="0"/>
            </a:endParaRPr>
          </a:p>
          <a:p>
            <a:pPr marL="0" marR="0" lvl="0" indent="0" algn="just" defTabSz="914400" rtl="0" eaLnBrk="1" fontAlgn="auto" latinLnBrk="0" hangingPunct="1">
              <a:lnSpc>
                <a:spcPct val="120000"/>
              </a:lnSpc>
              <a:spcBef>
                <a:spcPts val="0"/>
              </a:spcBef>
              <a:spcAft>
                <a:spcPts val="1200"/>
              </a:spcAft>
              <a:buClrTx/>
              <a:buSzTx/>
              <a:buFontTx/>
              <a:buNone/>
              <a:tabLst/>
              <a:defRPr/>
            </a:pPr>
            <a:r>
              <a:rPr lang="en-GB" sz="1800" dirty="0">
                <a:effectLst/>
                <a:latin typeface="Times New Roman" panose="02020603050405020304" pitchFamily="18" charset="0"/>
                <a:ea typeface="Calibri" panose="020F0502020204030204" pitchFamily="34" charset="0"/>
              </a:rPr>
              <a:t>The analysis reveals a significant association between social media usage and risk-taking </a:t>
            </a:r>
            <a:r>
              <a:rPr lang="en-GB" sz="1800" dirty="0" err="1">
                <a:effectLst/>
                <a:latin typeface="Times New Roman" panose="02020603050405020304" pitchFamily="18" charset="0"/>
                <a:ea typeface="Calibri" panose="020F0502020204030204" pitchFamily="34" charset="0"/>
              </a:rPr>
              <a:t>behavior</a:t>
            </a:r>
            <a:r>
              <a:rPr lang="en-GB" sz="1800" dirty="0">
                <a:effectLst/>
                <a:latin typeface="Times New Roman" panose="02020603050405020304" pitchFamily="18" charset="0"/>
                <a:ea typeface="Calibri" panose="020F0502020204030204" pitchFamily="34" charset="0"/>
              </a:rPr>
              <a:t>, indicating that higher social media usage correlates with more risk-inclined </a:t>
            </a:r>
            <a:r>
              <a:rPr lang="en-GB" sz="1800" dirty="0" err="1">
                <a:effectLst/>
                <a:latin typeface="Times New Roman" panose="02020603050405020304" pitchFamily="18" charset="0"/>
                <a:ea typeface="Calibri" panose="020F0502020204030204" pitchFamily="34" charset="0"/>
              </a:rPr>
              <a:t>behavior</a:t>
            </a:r>
            <a:r>
              <a:rPr lang="en-GB" sz="1800" dirty="0">
                <a:effectLst/>
                <a:latin typeface="Times New Roman" panose="02020603050405020304" pitchFamily="18" charset="0"/>
                <a:ea typeface="Calibri" panose="020F0502020204030204" pitchFamily="34" charset="0"/>
              </a:rPr>
              <a:t>. This relationship is statistically significant at the 5% level (p = 0.05), supporting the proposed Hypothesis 1 that increased social media usage is linked to higher risk-taking.</a:t>
            </a:r>
            <a:endParaRPr lang="en-IT" sz="1800" dirty="0">
              <a:effectLst/>
              <a:latin typeface="Times New Roman" panose="02020603050405020304" pitchFamily="18" charset="0"/>
              <a:ea typeface="Calibri" panose="020F0502020204030204" pitchFamily="34" charset="0"/>
            </a:endParaRPr>
          </a:p>
          <a:p>
            <a:pPr algn="just">
              <a:lnSpc>
                <a:spcPct val="120000"/>
              </a:lnSpc>
              <a:spcAft>
                <a:spcPts val="1200"/>
              </a:spcAft>
            </a:pPr>
            <a:endParaRPr lang="en-IT" sz="1800" dirty="0">
              <a:effectLst/>
              <a:latin typeface="Times New Roman" panose="02020603050405020304" pitchFamily="18" charset="0"/>
              <a:ea typeface="Calibri" panose="020F0502020204030204" pitchFamily="34" charset="0"/>
            </a:endParaRPr>
          </a:p>
          <a:p>
            <a:endParaRPr lang="en-GB" sz="1800" dirty="0">
              <a:effectLst/>
              <a:latin typeface="Times New Roman" panose="02020603050405020304" pitchFamily="18"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C1CFDDE2-808A-CC42-B5BB-65D4BA07964A}" type="slidenum">
              <a:rPr lang="en-IT" smtClean="0"/>
              <a:t>18</a:t>
            </a:fld>
            <a:endParaRPr lang="en-IT"/>
          </a:p>
        </p:txBody>
      </p:sp>
    </p:spTree>
    <p:extLst>
      <p:ext uri="{BB962C8B-B14F-4D97-AF65-F5344CB8AC3E}">
        <p14:creationId xmlns:p14="http://schemas.microsoft.com/office/powerpoint/2010/main" val="3892318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Times New Roman" panose="02020603050405020304" pitchFamily="18" charset="0"/>
                <a:ea typeface="Calibri" panose="020F0502020204030204" pitchFamily="34" charset="0"/>
              </a:rPr>
              <a:t>In Hypothesis 2, we investigated whether </a:t>
            </a:r>
            <a:r>
              <a:rPr lang="en-GB" sz="1800" dirty="0">
                <a:effectLst/>
                <a:latin typeface="Times New Roman" panose="02020603050405020304" pitchFamily="18" charset="0"/>
                <a:ea typeface="Calibri" panose="020F0502020204030204" pitchFamily="34" charset="0"/>
                <a:cs typeface="Arial" panose="020B0604020202020204" pitchFamily="34" charset="0"/>
              </a:rPr>
              <a:t>increased social media usage negatively affects cognitive control</a:t>
            </a:r>
            <a:r>
              <a:rPr lang="en-IT" dirty="0">
                <a:effectLst/>
              </a:rPr>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Times New Roman" panose="02020603050405020304" pitchFamily="18" charset="0"/>
                <a:ea typeface="Calibri" panose="020F0502020204030204" pitchFamily="34" charset="0"/>
                <a:cs typeface="Arial" panose="020B0604020202020204" pitchFamily="34" charset="0"/>
              </a:rPr>
              <a:t>To better understand the relationship between Flanker task scores and social media usage while controlling for other variables, age and gender, we performed linear regression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Times New Roman" panose="02020603050405020304" pitchFamily="18" charset="0"/>
                <a:ea typeface="Calibri" panose="020F0502020204030204" pitchFamily="34" charset="0"/>
                <a:cs typeface="Arial" panose="020B0604020202020204" pitchFamily="34" charset="0"/>
              </a:rPr>
              <a:t>The results for both  CII for reaction time and accuracy  as a dependent variable show an insignificant effect of Social Media Usage.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Times New Roman" panose="02020603050405020304" pitchFamily="18" charset="0"/>
                <a:ea typeface="Calibri" panose="020F0502020204030204" pitchFamily="34" charset="0"/>
              </a:rPr>
              <a:t>Based on the results, we cannot confirm Hypothesis 2.</a:t>
            </a:r>
            <a:endParaRPr lang="en-IT" sz="1800" dirty="0">
              <a:effectLst/>
              <a:latin typeface="Times New Roman" panose="02020603050405020304" pitchFamily="18"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C1CFDDE2-808A-CC42-B5BB-65D4BA07964A}" type="slidenum">
              <a:rPr lang="en-IT" smtClean="0"/>
              <a:t>19</a:t>
            </a:fld>
            <a:endParaRPr lang="en-IT"/>
          </a:p>
        </p:txBody>
      </p:sp>
    </p:spTree>
    <p:extLst>
      <p:ext uri="{BB962C8B-B14F-4D97-AF65-F5344CB8AC3E}">
        <p14:creationId xmlns:p14="http://schemas.microsoft.com/office/powerpoint/2010/main" val="129114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T" sz="1800" dirty="0">
              <a:effectLst/>
              <a:latin typeface="Times New Roman" panose="02020603050405020304" pitchFamily="18" charset="0"/>
              <a:ea typeface="Calibri" panose="020F0502020204030204" pitchFamily="34" charset="0"/>
            </a:endParaRPr>
          </a:p>
          <a:p>
            <a:pPr algn="l"/>
            <a:r>
              <a:rPr lang="en-GB" b="0" i="0" u="none" strike="noStrike" dirty="0">
                <a:solidFill>
                  <a:srgbClr val="000000"/>
                </a:solidFill>
                <a:effectLst/>
              </a:rPr>
              <a:t>To wrap up, this study delved into the intricate connections between social media use, cognitive control, and risk-taking </a:t>
            </a:r>
            <a:r>
              <a:rPr lang="en-GB" b="0" i="0" u="none" strike="noStrike" dirty="0" err="1">
                <a:solidFill>
                  <a:srgbClr val="000000"/>
                </a:solidFill>
                <a:effectLst/>
              </a:rPr>
              <a:t>behavior</a:t>
            </a:r>
            <a:r>
              <a:rPr lang="en-GB" b="0" i="0" u="none" strike="noStrike" dirty="0">
                <a:solidFill>
                  <a:srgbClr val="000000"/>
                </a:solidFill>
                <a:effectLst/>
              </a:rPr>
              <a:t>. We found that heavier social media usage is linked to more risk-taking, suggesting that the instant rewards we get from platforms, could be pushing us toward riskier decisions. However, when it comes to cognitive control—our ability to focus, resist impulses, and manage information—the results were less clear. Despite our expectations, we didn’t find a strong link between social media usage and changes in cognitive control, as measured by tasks like the Flanker Task.</a:t>
            </a:r>
          </a:p>
          <a:p>
            <a:pPr algn="l"/>
            <a:endParaRPr lang="en-GB" b="0" i="0" u="none" strike="noStrike" dirty="0">
              <a:solidFill>
                <a:srgbClr val="000000"/>
              </a:solidFill>
              <a:effectLst/>
            </a:endParaRPr>
          </a:p>
          <a:p>
            <a:pPr algn="l"/>
            <a:r>
              <a:rPr lang="en-GB" b="0" i="0" u="none" strike="noStrike" dirty="0">
                <a:solidFill>
                  <a:srgbClr val="000000"/>
                </a:solidFill>
                <a:effectLst/>
              </a:rPr>
              <a:t>While these findings contribute to our understanding of how digital </a:t>
            </a:r>
            <a:r>
              <a:rPr lang="en-GB" b="0" i="0" u="none" strike="noStrike" dirty="0" err="1">
                <a:solidFill>
                  <a:srgbClr val="000000"/>
                </a:solidFill>
                <a:effectLst/>
              </a:rPr>
              <a:t>behaviors</a:t>
            </a:r>
            <a:r>
              <a:rPr lang="en-GB" b="0" i="0" u="none" strike="noStrike" dirty="0">
                <a:solidFill>
                  <a:srgbClr val="000000"/>
                </a:solidFill>
                <a:effectLst/>
              </a:rPr>
              <a:t> might shape our decision-making, they also highlight the complexity of the issue. There are many factors at play, including individual differences and the specific ways people use social media. </a:t>
            </a:r>
          </a:p>
          <a:p>
            <a:pPr algn="l"/>
            <a:endParaRPr lang="en-GB" b="0" i="0" u="none" strike="noStrike" dirty="0">
              <a:solidFill>
                <a:srgbClr val="000000"/>
              </a:solidFill>
              <a:effectLst/>
            </a:endParaRPr>
          </a:p>
          <a:p>
            <a:pPr algn="l"/>
            <a:r>
              <a:rPr lang="en-GB" b="0" i="0" u="none" strike="noStrike" dirty="0">
                <a:solidFill>
                  <a:srgbClr val="000000"/>
                </a:solidFill>
                <a:effectLst/>
              </a:rPr>
              <a:t>This study suggests that more research is needed, particularly with long-term studies and more nuanced approaches like neuroimaging, to fully understand how social media impacts our brains and </a:t>
            </a:r>
            <a:r>
              <a:rPr lang="en-GB" b="0" i="0" u="none" strike="noStrike" dirty="0" err="1">
                <a:solidFill>
                  <a:srgbClr val="000000"/>
                </a:solidFill>
                <a:effectLst/>
              </a:rPr>
              <a:t>behavior</a:t>
            </a:r>
            <a:r>
              <a:rPr lang="en-GB" b="0" i="0" u="none" strike="noStrike" dirty="0">
                <a:solidFill>
                  <a:srgbClr val="000000"/>
                </a:solidFill>
                <a:effectLst/>
              </a:rPr>
              <a:t>.</a:t>
            </a:r>
          </a:p>
          <a:p>
            <a:pPr algn="l"/>
            <a:endParaRPr lang="en-GB" b="0" i="0" u="none" strike="noStrike" dirty="0">
              <a:solidFill>
                <a:srgbClr val="000000"/>
              </a:solidFill>
              <a:effectLst/>
            </a:endParaRPr>
          </a:p>
          <a:p>
            <a:pPr algn="l"/>
            <a:r>
              <a:rPr lang="en-GB" b="0" i="0" u="none" strike="noStrike" dirty="0">
                <a:solidFill>
                  <a:srgbClr val="000000"/>
                </a:solidFill>
                <a:effectLst/>
              </a:rPr>
              <a:t>In conclusion, this research adds valuable insights into how our digital lives intersect with cognitive and </a:t>
            </a:r>
            <a:r>
              <a:rPr lang="en-GB" b="0" i="0" u="none" strike="noStrike" dirty="0" err="1">
                <a:solidFill>
                  <a:srgbClr val="000000"/>
                </a:solidFill>
                <a:effectLst/>
              </a:rPr>
              <a:t>behavioral</a:t>
            </a:r>
            <a:r>
              <a:rPr lang="en-GB" b="0" i="0" u="none" strike="noStrike" dirty="0">
                <a:solidFill>
                  <a:srgbClr val="000000"/>
                </a:solidFill>
                <a:effectLst/>
              </a:rPr>
              <a:t> processes. </a:t>
            </a:r>
            <a:r>
              <a:rPr lang="en-GB" b="0" i="0" u="none" strike="noStrike" dirty="0">
                <a:solidFill>
                  <a:srgbClr val="000000"/>
                </a:solidFill>
                <a:effectLst/>
                <a:latin typeface="-webkit-standard"/>
              </a:rPr>
              <a:t>As social media continues to be a dominant force in our lives, it’s crucial that we deepen our understanding of its effects and refine our theories to better reflect the realities of our digital age.</a:t>
            </a:r>
            <a:endParaRPr lang="en-US" dirty="0"/>
          </a:p>
        </p:txBody>
      </p:sp>
      <p:sp>
        <p:nvSpPr>
          <p:cNvPr id="4" name="Slide Number Placeholder 3"/>
          <p:cNvSpPr>
            <a:spLocks noGrp="1"/>
          </p:cNvSpPr>
          <p:nvPr>
            <p:ph type="sldNum" sz="quarter" idx="5"/>
          </p:nvPr>
        </p:nvSpPr>
        <p:spPr/>
        <p:txBody>
          <a:bodyPr/>
          <a:lstStyle/>
          <a:p>
            <a:fld id="{C1CFDDE2-808A-CC42-B5BB-65D4BA07964A}" type="slidenum">
              <a:rPr lang="en-IT" smtClean="0"/>
              <a:t>20</a:t>
            </a:fld>
            <a:endParaRPr lang="en-IT"/>
          </a:p>
        </p:txBody>
      </p:sp>
    </p:spTree>
    <p:extLst>
      <p:ext uri="{BB962C8B-B14F-4D97-AF65-F5344CB8AC3E}">
        <p14:creationId xmlns:p14="http://schemas.microsoft.com/office/powerpoint/2010/main" val="2473162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CFDDE2-808A-CC42-B5BB-65D4BA07964A}" type="slidenum">
              <a:rPr lang="en-IT" smtClean="0"/>
              <a:t>22</a:t>
            </a:fld>
            <a:endParaRPr lang="en-IT"/>
          </a:p>
        </p:txBody>
      </p:sp>
    </p:spTree>
    <p:extLst>
      <p:ext uri="{BB962C8B-B14F-4D97-AF65-F5344CB8AC3E}">
        <p14:creationId xmlns:p14="http://schemas.microsoft.com/office/powerpoint/2010/main" val="2001082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CFDDE2-808A-CC42-B5BB-65D4BA07964A}" type="slidenum">
              <a:rPr lang="en-IT" smtClean="0"/>
              <a:t>24</a:t>
            </a:fld>
            <a:endParaRPr lang="en-IT"/>
          </a:p>
        </p:txBody>
      </p:sp>
    </p:spTree>
    <p:extLst>
      <p:ext uri="{BB962C8B-B14F-4D97-AF65-F5344CB8AC3E}">
        <p14:creationId xmlns:p14="http://schemas.microsoft.com/office/powerpoint/2010/main" val="4281183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Now, within this framework, the </a:t>
            </a:r>
            <a:r>
              <a:rPr lang="en-GB" b="1" dirty="0"/>
              <a:t>editing phase</a:t>
            </a:r>
            <a:r>
              <a:rPr lang="en-GB" dirty="0"/>
              <a:t> simplifies complex decisions through several cognitive processes:</a:t>
            </a:r>
          </a:p>
          <a:p>
            <a:pPr>
              <a:buFont typeface="Arial" panose="020B0604020202020204" pitchFamily="34" charset="0"/>
              <a:buChar char="•"/>
            </a:pPr>
            <a:r>
              <a:rPr lang="en-GB" b="1" dirty="0"/>
              <a:t>Coding</a:t>
            </a:r>
            <a:r>
              <a:rPr lang="en-GB" dirty="0"/>
              <a:t> frames outcomes relative to the reference point, deeply affecting our risk perception.</a:t>
            </a:r>
          </a:p>
          <a:p>
            <a:pPr>
              <a:buFont typeface="Arial" panose="020B0604020202020204" pitchFamily="34" charset="0"/>
              <a:buChar char="•"/>
            </a:pPr>
            <a:r>
              <a:rPr lang="en-GB" b="1" dirty="0"/>
              <a:t>Simplification</a:t>
            </a:r>
            <a:r>
              <a:rPr lang="en-GB" dirty="0"/>
              <a:t> involves rounding probabilities or ignoring unlikely outcomes, which can distort judgments.</a:t>
            </a:r>
          </a:p>
          <a:p>
            <a:pPr>
              <a:buFont typeface="Arial" panose="020B0604020202020204" pitchFamily="34" charset="0"/>
              <a:buChar char="•"/>
            </a:pPr>
            <a:r>
              <a:rPr lang="en-GB" b="1" dirty="0"/>
              <a:t>Combining and segregating</a:t>
            </a:r>
            <a:r>
              <a:rPr lang="en-GB" dirty="0"/>
              <a:t> involve merging similar outcomes or separating riskless parts from risky ones.</a:t>
            </a:r>
          </a:p>
          <a:p>
            <a:pPr>
              <a:buFont typeface="Arial" panose="020B0604020202020204" pitchFamily="34" charset="0"/>
              <a:buChar char="•"/>
            </a:pPr>
            <a:r>
              <a:rPr lang="en-GB" b="1" dirty="0"/>
              <a:t>Detection of dominance</a:t>
            </a:r>
            <a:r>
              <a:rPr lang="en-GB" dirty="0"/>
              <a:t> allows us to eliminate inferior options, but can sometimes lead to preference reversals.</a:t>
            </a:r>
          </a:p>
          <a:p>
            <a:pPr>
              <a:buFont typeface="Arial" panose="020B0604020202020204" pitchFamily="34" charset="0"/>
              <a:buChar char="•"/>
            </a:pPr>
            <a:endParaRPr lang="en-GB" dirty="0"/>
          </a:p>
          <a:p>
            <a:r>
              <a:rPr lang="en-GB" dirty="0"/>
              <a:t>These cognitive processes, while simplifying our decisions, can introduce biases, leading to inconsistencies in our choices. Understanding these concepts helps us better navigate the complexities of decision-making, revealing the often irrational nature of our choices under risk and uncertainty.</a:t>
            </a:r>
          </a:p>
          <a:p>
            <a:endParaRPr lang="en-GB" dirty="0"/>
          </a:p>
          <a:p>
            <a:r>
              <a:rPr lang="en-GB" dirty="0"/>
              <a:t>(Shorter :In the </a:t>
            </a:r>
            <a:r>
              <a:rPr lang="en-GB" b="1" dirty="0"/>
              <a:t>editing phase</a:t>
            </a:r>
            <a:r>
              <a:rPr lang="en-GB" dirty="0"/>
              <a:t>, we simplify decisions through processes like </a:t>
            </a:r>
            <a:r>
              <a:rPr lang="en-GB" b="1" dirty="0"/>
              <a:t>coding</a:t>
            </a:r>
            <a:r>
              <a:rPr lang="en-GB" dirty="0"/>
              <a:t>, framing outcomes relative to a reference point; </a:t>
            </a:r>
            <a:r>
              <a:rPr lang="en-GB" b="1" dirty="0"/>
              <a:t>simplification</a:t>
            </a:r>
            <a:r>
              <a:rPr lang="en-GB" dirty="0"/>
              <a:t>, rounding probabilities or ignoring unlikely outcomes; </a:t>
            </a:r>
            <a:r>
              <a:rPr lang="en-GB" b="1" dirty="0"/>
              <a:t>combining and segregating</a:t>
            </a:r>
            <a:r>
              <a:rPr lang="en-GB" dirty="0"/>
              <a:t> similar outcomes; and </a:t>
            </a:r>
            <a:r>
              <a:rPr lang="en-GB" b="1" dirty="0"/>
              <a:t>detection of dominance</a:t>
            </a:r>
            <a:r>
              <a:rPr lang="en-GB" dirty="0"/>
              <a:t>, eliminating inferior options.)</a:t>
            </a:r>
          </a:p>
          <a:p>
            <a:pPr>
              <a:buFont typeface="Arial" panose="020B0604020202020204" pitchFamily="34" charset="0"/>
              <a:buChar char="•"/>
            </a:pPr>
            <a:endParaRPr lang="en-GB" dirty="0"/>
          </a:p>
          <a:p>
            <a:pPr>
              <a:buFont typeface="Arial" panose="020B0604020202020204" pitchFamily="34" charset="0"/>
              <a:buChar char="•"/>
            </a:pPr>
            <a:endParaRPr lang="en-GB" dirty="0"/>
          </a:p>
          <a:p>
            <a:endParaRPr lang="en-IT" dirty="0"/>
          </a:p>
        </p:txBody>
      </p:sp>
      <p:sp>
        <p:nvSpPr>
          <p:cNvPr id="4" name="Slide Number Placeholder 3"/>
          <p:cNvSpPr>
            <a:spLocks noGrp="1"/>
          </p:cNvSpPr>
          <p:nvPr>
            <p:ph type="sldNum" sz="quarter" idx="5"/>
          </p:nvPr>
        </p:nvSpPr>
        <p:spPr/>
        <p:txBody>
          <a:bodyPr/>
          <a:lstStyle/>
          <a:p>
            <a:fld id="{C1CFDDE2-808A-CC42-B5BB-65D4BA07964A}" type="slidenum">
              <a:rPr lang="en-IT" smtClean="0"/>
              <a:t>4</a:t>
            </a:fld>
            <a:endParaRPr lang="en-IT"/>
          </a:p>
        </p:txBody>
      </p:sp>
    </p:spTree>
    <p:extLst>
      <p:ext uri="{BB962C8B-B14F-4D97-AF65-F5344CB8AC3E}">
        <p14:creationId xmlns:p14="http://schemas.microsoft.com/office/powerpoint/2010/main" val="621887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CFDDE2-808A-CC42-B5BB-65D4BA07964A}" type="slidenum">
              <a:rPr lang="en-IT" smtClean="0"/>
              <a:t>25</a:t>
            </a:fld>
            <a:endParaRPr lang="en-IT"/>
          </a:p>
        </p:txBody>
      </p:sp>
    </p:spTree>
    <p:extLst>
      <p:ext uri="{BB962C8B-B14F-4D97-AF65-F5344CB8AC3E}">
        <p14:creationId xmlns:p14="http://schemas.microsoft.com/office/powerpoint/2010/main" val="3606921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CFDDE2-808A-CC42-B5BB-65D4BA07964A}" type="slidenum">
              <a:rPr lang="en-IT" smtClean="0"/>
              <a:t>26</a:t>
            </a:fld>
            <a:endParaRPr lang="en-IT"/>
          </a:p>
        </p:txBody>
      </p:sp>
    </p:spTree>
    <p:extLst>
      <p:ext uri="{BB962C8B-B14F-4D97-AF65-F5344CB8AC3E}">
        <p14:creationId xmlns:p14="http://schemas.microsoft.com/office/powerpoint/2010/main" val="1733169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CFDDE2-808A-CC42-B5BB-65D4BA07964A}" type="slidenum">
              <a:rPr lang="en-IT" smtClean="0"/>
              <a:t>27</a:t>
            </a:fld>
            <a:endParaRPr lang="en-IT"/>
          </a:p>
        </p:txBody>
      </p:sp>
    </p:spTree>
    <p:extLst>
      <p:ext uri="{BB962C8B-B14F-4D97-AF65-F5344CB8AC3E}">
        <p14:creationId xmlns:p14="http://schemas.microsoft.com/office/powerpoint/2010/main" val="1366003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Cognitive control is crucial for problem-solving and decision-making, adapting to new challenges, maintaining information, and suppressing </a:t>
            </a:r>
            <a:r>
              <a:rPr lang="en-GB" dirty="0" err="1"/>
              <a:t>behavior</a:t>
            </a:r>
            <a:r>
              <a:rPr lang="en-GB" dirty="0"/>
              <a:t> based on habit. </a:t>
            </a:r>
            <a:r>
              <a:rPr lang="en-GB" dirty="0">
                <a:effectLst/>
                <a:latin typeface="Times New Roman" panose="02020603050405020304" pitchFamily="18" charset="0"/>
                <a:ea typeface="Calibri" panose="020F0502020204030204" pitchFamily="34" charset="0"/>
                <a:cs typeface="Arial" panose="020B0604020202020204" pitchFamily="34" charset="0"/>
              </a:rPr>
              <a:t>It is associated with various processes, such as working memory activation, problem-solving, reasoning, goal setting, and execution.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latin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financial decision-making, cognitive control plays a key role in the </a:t>
            </a:r>
            <a:r>
              <a:rPr lang="en-GB" b="1" dirty="0"/>
              <a:t>coding phase</a:t>
            </a:r>
            <a:r>
              <a:rPr lang="en-GB" dirty="0"/>
              <a:t> of Prospect Theory, where we frame outcomes as gains or losses relative to a reference point. It helps us assess and evaluate risks, control impulses, resist immediate gratification, and regulate emotions.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Essentially, cognitive control aligns our decisions with our goals, focusing on relevant information and managing distractions.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C1CFDDE2-808A-CC42-B5BB-65D4BA07964A}" type="slidenum">
              <a:rPr lang="en-IT" smtClean="0"/>
              <a:t>5</a:t>
            </a:fld>
            <a:endParaRPr lang="en-IT"/>
          </a:p>
        </p:txBody>
      </p:sp>
    </p:spTree>
    <p:extLst>
      <p:ext uri="{BB962C8B-B14F-4D97-AF65-F5344CB8AC3E}">
        <p14:creationId xmlns:p14="http://schemas.microsoft.com/office/powerpoint/2010/main" val="3957284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Dysfunction in brain areas responsible for cognitive control can disrupt decision-making. Even among healthy individuals, differences in cognitive control affect decision quality. Those with stronger cognitive control make more rational decisions and consider long-term outcomes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Decision-making is influenced by two key neural systems: the reward approach system and the loss avoidance system. The reward approach system motivates us to take risks by activating dopamine pathways, giving us that pleasurable and reinforcing sensation. On the other hand, the loss avoidance system drives us to avoid risks to prevent potential negative outcomes. These two systems work together to shape our choices, balancing our pursuit of rewards with the need to avoid losses. When we get that dopamine boost from taking risks, our brains may push us to seek out similar rewarding  experiences.</a:t>
            </a:r>
          </a:p>
        </p:txBody>
      </p:sp>
      <p:sp>
        <p:nvSpPr>
          <p:cNvPr id="4" name="Slide Number Placeholder 3"/>
          <p:cNvSpPr>
            <a:spLocks noGrp="1"/>
          </p:cNvSpPr>
          <p:nvPr>
            <p:ph type="sldNum" sz="quarter" idx="5"/>
          </p:nvPr>
        </p:nvSpPr>
        <p:spPr/>
        <p:txBody>
          <a:bodyPr/>
          <a:lstStyle/>
          <a:p>
            <a:fld id="{C1CFDDE2-808A-CC42-B5BB-65D4BA07964A}" type="slidenum">
              <a:rPr lang="en-IT" smtClean="0"/>
              <a:t>6</a:t>
            </a:fld>
            <a:endParaRPr lang="en-IT"/>
          </a:p>
        </p:txBody>
      </p:sp>
    </p:spTree>
    <p:extLst>
      <p:ext uri="{BB962C8B-B14F-4D97-AF65-F5344CB8AC3E}">
        <p14:creationId xmlns:p14="http://schemas.microsoft.com/office/powerpoint/2010/main" val="87585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digital age, social media has become a dominant force, transforming communication and connection.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Times New Roman" panose="02020603050405020304" pitchFamily="18" charset="0"/>
                <a:ea typeface="Calibri" panose="020F0502020204030204" pitchFamily="34" charset="0"/>
                <a:cs typeface="Arial" panose="020B0604020202020204" pitchFamily="34" charset="0"/>
              </a:rPr>
              <a:t>The Oxford Dictionary defines social media as "websites and applications enabling users to create and share content or to participate in social networking."</a:t>
            </a:r>
            <a:endParaRPr lang="en-GB" dirty="0"/>
          </a:p>
          <a:p>
            <a:endParaRPr lang="en-GB" dirty="0"/>
          </a:p>
          <a:p>
            <a:r>
              <a:rPr lang="en-GB" dirty="0"/>
              <a:t>These platforms tap into fundamental social needs, such as the drive to belong and manage social reputation, which are crucial for survival and social success.</a:t>
            </a:r>
          </a:p>
          <a:p>
            <a:endParaRPr lang="en-GB" dirty="0"/>
          </a:p>
          <a:p>
            <a:r>
              <a:rPr lang="en-GB" dirty="0"/>
              <a:t>Research highlights how social media satisfies these needs by providing social validation. For example, when we get  "Likes,” our brain’s reward system lights up, especially in frequent users.</a:t>
            </a:r>
          </a:p>
          <a:p>
            <a:endParaRPr lang="en-GB" dirty="0"/>
          </a:p>
          <a:p>
            <a:r>
              <a:rPr lang="en-GB" dirty="0"/>
              <a:t>Dopamine, the brain’s pleasure chemical, is released when we receive social media feedback, reinforcing our use of these platforms and makes us seek more rewards and even take risks. Studies also show that heavy social media use can lead to smaller volumes in brain areas linked to reward and impulsivity.</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Excessive social media use can hurt our cognitive control by causing distractions and reducing our ability to focus. </a:t>
            </a:r>
          </a:p>
          <a:p>
            <a:r>
              <a:rPr lang="en-GB" dirty="0"/>
              <a:t>Constant exposure and multitasking can overload working memory, impair decision-making, and diminish impulse control .Emotional regulation challenges during social media use can further affect cognitive functioning.</a:t>
            </a:r>
          </a:p>
          <a:p>
            <a:endParaRPr lang="en-GB" dirty="0"/>
          </a:p>
          <a:p>
            <a:r>
              <a:rPr lang="en-GB" dirty="0"/>
              <a:t>Overall, as social media becomes more embedded in our lives, understanding its impact on our brain and </a:t>
            </a:r>
            <a:r>
              <a:rPr lang="en-GB" dirty="0" err="1"/>
              <a:t>behavior</a:t>
            </a:r>
            <a:r>
              <a:rPr lang="en-GB" dirty="0"/>
              <a:t> is increasingly important.</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C1CFDDE2-808A-CC42-B5BB-65D4BA07964A}" type="slidenum">
              <a:rPr lang="en-IT" smtClean="0"/>
              <a:t>7</a:t>
            </a:fld>
            <a:endParaRPr lang="en-IT"/>
          </a:p>
        </p:txBody>
      </p:sp>
    </p:spTree>
    <p:extLst>
      <p:ext uri="{BB962C8B-B14F-4D97-AF65-F5344CB8AC3E}">
        <p14:creationId xmlns:p14="http://schemas.microsoft.com/office/powerpoint/2010/main" val="1253666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dirty="0">
                <a:solidFill>
                  <a:srgbClr val="000000"/>
                </a:solidFill>
                <a:effectLst/>
              </a:rPr>
              <a:t>Social media platforms have become central to our lives, influencing not just how we interact, but also how we think and make decisions.</a:t>
            </a:r>
          </a:p>
          <a:p>
            <a:pPr algn="l"/>
            <a:r>
              <a:rPr lang="en-GB" b="0" i="0" u="none" strike="noStrike" dirty="0">
                <a:solidFill>
                  <a:srgbClr val="000000"/>
                </a:solidFill>
                <a:effectLst/>
              </a:rPr>
              <a:t> These platforms tap into our brain's reward system, releasing dopamine whenever we receive likes, comments, or shares—similar to the pleasure we get from risky activities. This constant dopamine boost could lead us to seek out more exciting and potentially risky experiences in other parts of our lives.</a:t>
            </a:r>
          </a:p>
          <a:p>
            <a:pPr algn="l"/>
            <a:endParaRPr lang="en-GB" b="0" i="0" u="none" strike="noStrike" dirty="0">
              <a:solidFill>
                <a:srgbClr val="000000"/>
              </a:solidFill>
              <a:effectLst/>
            </a:endParaRPr>
          </a:p>
          <a:p>
            <a:pPr algn="l"/>
            <a:r>
              <a:rPr lang="en-GB" b="0" i="0" u="none" strike="noStrike" dirty="0">
                <a:solidFill>
                  <a:srgbClr val="000000"/>
                </a:solidFill>
                <a:effectLst/>
              </a:rPr>
              <a:t>Social media also impacts our cognitive control, which includes our ability to focus, resist impulses, and manage information. The rapid flow of information and constant notifications on these platforms can overwhelm our attention, making it harder to concentrate and more difficult to control impulses. Over time, this could weaken our ability to focus and resist distractions, leading to poorer decision-making.</a:t>
            </a:r>
          </a:p>
          <a:p>
            <a:pPr algn="l"/>
            <a:endParaRPr lang="en-GB" b="0" i="0" u="none" strike="noStrike" dirty="0">
              <a:solidFill>
                <a:srgbClr val="000000"/>
              </a:solidFill>
              <a:effectLst/>
            </a:endParaRPr>
          </a:p>
          <a:p>
            <a:pPr algn="l"/>
            <a:r>
              <a:rPr lang="en-GB" b="0" i="0" u="none" strike="noStrike" dirty="0">
                <a:solidFill>
                  <a:srgbClr val="000000"/>
                </a:solidFill>
                <a:effectLst/>
              </a:rPr>
              <a:t>In my research, I propose two hypotheses: First, that increased social media use is linked to greater risk-taking </a:t>
            </a:r>
            <a:r>
              <a:rPr lang="en-GB" b="0" i="0" u="none" strike="noStrike" dirty="0" err="1">
                <a:solidFill>
                  <a:srgbClr val="000000"/>
                </a:solidFill>
                <a:effectLst/>
              </a:rPr>
              <a:t>behavior</a:t>
            </a:r>
            <a:r>
              <a:rPr lang="en-GB" b="0" i="0" u="none" strike="noStrike" dirty="0">
                <a:solidFill>
                  <a:srgbClr val="000000"/>
                </a:solidFill>
                <a:effectLst/>
              </a:rPr>
              <a:t>. Second, that it negatively impacts cognitive control, reducing our ability to focus and manage distractions effectively.</a:t>
            </a:r>
          </a:p>
          <a:p>
            <a:pPr algn="l"/>
            <a:endParaRPr lang="en-GB" b="0" i="0" u="none" strike="noStrike" dirty="0">
              <a:solidFill>
                <a:srgbClr val="000000"/>
              </a:solidFill>
              <a:effectLst/>
            </a:endParaRPr>
          </a:p>
          <a:p>
            <a:pPr algn="l"/>
            <a:r>
              <a:rPr lang="en-GB" b="0" i="0" u="none" strike="noStrike" dirty="0">
                <a:solidFill>
                  <a:srgbClr val="000000"/>
                </a:solidFill>
                <a:effectLst/>
              </a:rPr>
              <a:t>In essence, the constant stimulation from social media might be driving us toward riskier </a:t>
            </a:r>
            <a:r>
              <a:rPr lang="en-GB" b="0" i="0" u="none" strike="noStrike" dirty="0" err="1">
                <a:solidFill>
                  <a:srgbClr val="000000"/>
                </a:solidFill>
                <a:effectLst/>
              </a:rPr>
              <a:t>behaviors</a:t>
            </a:r>
            <a:r>
              <a:rPr lang="en-GB" b="0" i="0" u="none" strike="noStrike" dirty="0">
                <a:solidFill>
                  <a:srgbClr val="000000"/>
                </a:solidFill>
                <a:effectLst/>
              </a:rPr>
              <a:t> while also making it harder for us to stay focused and control our impulses.</a:t>
            </a:r>
          </a:p>
          <a:p>
            <a:endParaRPr lang="en-US" dirty="0"/>
          </a:p>
        </p:txBody>
      </p:sp>
      <p:sp>
        <p:nvSpPr>
          <p:cNvPr id="4" name="Slide Number Placeholder 3"/>
          <p:cNvSpPr>
            <a:spLocks noGrp="1"/>
          </p:cNvSpPr>
          <p:nvPr>
            <p:ph type="sldNum" sz="quarter" idx="5"/>
          </p:nvPr>
        </p:nvSpPr>
        <p:spPr/>
        <p:txBody>
          <a:bodyPr/>
          <a:lstStyle/>
          <a:p>
            <a:fld id="{C1CFDDE2-808A-CC42-B5BB-65D4BA07964A}" type="slidenum">
              <a:rPr lang="en-IT" smtClean="0"/>
              <a:t>8</a:t>
            </a:fld>
            <a:endParaRPr lang="en-IT"/>
          </a:p>
        </p:txBody>
      </p:sp>
    </p:spTree>
    <p:extLst>
      <p:ext uri="{BB962C8B-B14F-4D97-AF65-F5344CB8AC3E}">
        <p14:creationId xmlns:p14="http://schemas.microsoft.com/office/powerpoint/2010/main" val="1822623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Times New Roman" panose="02020603050405020304" pitchFamily="18" charset="0"/>
                <a:ea typeface="Calibri" panose="020F0502020204030204" pitchFamily="34" charset="0"/>
              </a:rPr>
              <a:t>The experiment was done in two parts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Times New Roman" panose="02020603050405020304" pitchFamily="18" charset="0"/>
                <a:ea typeface="Calibri" panose="020F0502020204030204" pitchFamily="34" charset="0"/>
              </a:rPr>
              <a:t>The crucial element of the study was connecting the individual results from both parts. Participants were instructed to make up their own 7-digit identification code (ID) to insure the data anonymity. The ID had to contain four letters and three numbers. However, some subjects had problems recalling their ID when they needed to enter it in the second part of the experiment. Therefore, not all IDs could be matched. </a:t>
            </a:r>
            <a:endParaRPr lang="en-IT" sz="1800" dirty="0">
              <a:effectLst/>
              <a:latin typeface="Times New Roman" panose="02020603050405020304" pitchFamily="18" charset="0"/>
              <a:ea typeface="Calibri" panose="020F0502020204030204" pitchFamily="34" charset="0"/>
            </a:endParaRPr>
          </a:p>
          <a:p>
            <a:endParaRPr lang="en-GB" sz="1800" dirty="0">
              <a:effectLst/>
              <a:latin typeface="Times New Roman" panose="02020603050405020304" pitchFamily="18" charset="0"/>
              <a:ea typeface="Calibri" panose="020F0502020204030204" pitchFamily="34" charset="0"/>
            </a:endParaRPr>
          </a:p>
          <a:p>
            <a:pPr marL="342900" indent="-342900">
              <a:buAutoNum type="arabicPeriod"/>
            </a:pPr>
            <a:r>
              <a:rPr lang="en-GB" sz="1800" dirty="0">
                <a:effectLst/>
                <a:latin typeface="Times New Roman" panose="02020603050405020304" pitchFamily="18" charset="0"/>
                <a:ea typeface="Calibri" panose="020F0502020204030204" pitchFamily="34" charset="0"/>
              </a:rPr>
              <a:t>Part was the Survey. Here we had more than 600 </a:t>
            </a:r>
            <a:r>
              <a:rPr lang="en-GB" sz="1800" dirty="0" err="1">
                <a:effectLst/>
                <a:latin typeface="Times New Roman" panose="02020603050405020304" pitchFamily="18" charset="0"/>
                <a:ea typeface="Calibri" panose="020F0502020204030204" pitchFamily="34" charset="0"/>
              </a:rPr>
              <a:t>submissions.To</a:t>
            </a:r>
            <a:r>
              <a:rPr lang="en-GB" sz="1800" dirty="0">
                <a:effectLst/>
                <a:latin typeface="Times New Roman" panose="02020603050405020304" pitchFamily="18" charset="0"/>
                <a:ea typeface="Calibri" panose="020F0502020204030204" pitchFamily="34" charset="0"/>
              </a:rPr>
              <a:t> ensure the reliability and integrity of the data we </a:t>
            </a:r>
            <a:r>
              <a:rPr lang="sl-SI" sz="1800" dirty="0">
                <a:effectLst/>
                <a:latin typeface="Times New Roman" panose="02020603050405020304" pitchFamily="18" charset="0"/>
                <a:ea typeface="Calibri" panose="020F0502020204030204" pitchFamily="34" charset="0"/>
              </a:rPr>
              <a:t>took out the inappropriate sumbissions. </a:t>
            </a:r>
            <a:r>
              <a:rPr lang="en-GB" sz="1800" dirty="0">
                <a:effectLst/>
                <a:latin typeface="Times New Roman" panose="02020603050405020304" pitchFamily="18" charset="0"/>
                <a:ea typeface="Calibri" panose="020F0502020204030204" pitchFamily="34" charset="0"/>
              </a:rPr>
              <a:t>First we took only the ones that were completed. Additionally, we excluded submissions made after the 17th of June, those completed in less than 5 minutes, subjects who did not specify their sex, only ages between 20 and 25, and those reporting less than 20 minutes or more than 10 hours of social media usage per day</a:t>
            </a:r>
          </a:p>
          <a:p>
            <a:pPr marL="342900" indent="-342900">
              <a:buAutoNum type="arabicPeriod"/>
            </a:pPr>
            <a:r>
              <a:rPr lang="en-GB" sz="1800" dirty="0">
                <a:effectLst/>
                <a:latin typeface="Times New Roman" panose="02020603050405020304" pitchFamily="18" charset="0"/>
                <a:ea typeface="Calibri" panose="020F0502020204030204" pitchFamily="34" charset="0"/>
              </a:rPr>
              <a:t>Part was dedicated to Cognitive Control measurement . The flanker task recorded 174 submissions</a:t>
            </a:r>
            <a:r>
              <a:rPr lang="en-IT" sz="2800" dirty="0">
                <a:effectLst/>
              </a:rPr>
              <a:t> </a:t>
            </a:r>
            <a:r>
              <a:rPr lang="en-GB" sz="1800" dirty="0">
                <a:effectLst/>
                <a:latin typeface="Times New Roman" panose="02020603050405020304" pitchFamily="18" charset="0"/>
                <a:ea typeface="Calibri" panose="020F0502020204030204" pitchFamily="34" charset="0"/>
              </a:rPr>
              <a:t> After cleaning the data and merging the data from the two parts by matching identification codes, the final dataset includes 91 subjects, comprised of 35 males and 56 females</a:t>
            </a:r>
            <a:r>
              <a:rPr lang="en-IT" dirty="0">
                <a:effectLst/>
              </a:rPr>
              <a:t> </a:t>
            </a:r>
            <a:endParaRPr lang="en-IT" dirty="0"/>
          </a:p>
        </p:txBody>
      </p:sp>
      <p:sp>
        <p:nvSpPr>
          <p:cNvPr id="4" name="Slide Number Placeholder 3"/>
          <p:cNvSpPr>
            <a:spLocks noGrp="1"/>
          </p:cNvSpPr>
          <p:nvPr>
            <p:ph type="sldNum" sz="quarter" idx="5"/>
          </p:nvPr>
        </p:nvSpPr>
        <p:spPr/>
        <p:txBody>
          <a:bodyPr/>
          <a:lstStyle/>
          <a:p>
            <a:fld id="{C1CFDDE2-808A-CC42-B5BB-65D4BA07964A}" type="slidenum">
              <a:rPr lang="en-IT" smtClean="0"/>
              <a:t>9</a:t>
            </a:fld>
            <a:endParaRPr lang="en-IT"/>
          </a:p>
        </p:txBody>
      </p:sp>
    </p:spTree>
    <p:extLst>
      <p:ext uri="{BB962C8B-B14F-4D97-AF65-F5344CB8AC3E}">
        <p14:creationId xmlns:p14="http://schemas.microsoft.com/office/powerpoint/2010/main" val="1234960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Times New Roman" panose="02020603050405020304" pitchFamily="18" charset="0"/>
                <a:ea typeface="Calibri" panose="020F0502020204030204" pitchFamily="34" charset="0"/>
              </a:rPr>
              <a:t>The lotteries were taken from the paper Prospect Theory by D. Kahneman and A. Tversky. The subjects had to answer 4 lotteries</a:t>
            </a:r>
            <a:r>
              <a:rPr lang="en-IT" dirty="0">
                <a:effectLst/>
              </a:rPr>
              <a:t> </a:t>
            </a:r>
          </a:p>
          <a:p>
            <a:endParaRPr lang="en-IT" dirty="0">
              <a:effectLst/>
            </a:endParaRPr>
          </a:p>
          <a:p>
            <a:r>
              <a:rPr lang="en-GB" sz="1800" dirty="0">
                <a:effectLst/>
                <a:latin typeface="Times New Roman" panose="02020603050405020304" pitchFamily="18" charset="0"/>
                <a:ea typeface="Calibri" panose="020F0502020204030204" pitchFamily="34" charset="0"/>
              </a:rPr>
              <a:t>In the first pair reducing the probability of winning from 1.0 to 0.25 has a greater impact than the reduction from 0.8 to 0.2. We confirm this hypothesis with a chi-square test, </a:t>
            </a:r>
            <a:r>
              <a:rPr lang="en-GB" sz="1800" i="1" dirty="0">
                <a:effectLst/>
                <a:latin typeface="Times New Roman" panose="02020603050405020304" pitchFamily="18" charset="0"/>
                <a:ea typeface="Calibri" panose="020F0502020204030204" pitchFamily="34" charset="0"/>
              </a:rPr>
              <a:t>χ</a:t>
            </a:r>
            <a:r>
              <a:rPr lang="en-GB" sz="1800" i="1" baseline="30000" dirty="0">
                <a:effectLst/>
                <a:latin typeface="Times New Roman" panose="02020603050405020304" pitchFamily="18" charset="0"/>
                <a:ea typeface="Calibri" panose="020F0502020204030204" pitchFamily="34" charset="0"/>
              </a:rPr>
              <a:t>2</a:t>
            </a:r>
            <a:r>
              <a:rPr lang="en-GB" sz="1800" dirty="0">
                <a:effectLst/>
                <a:latin typeface="Times New Roman" panose="02020603050405020304" pitchFamily="18" charset="0"/>
                <a:ea typeface="Calibri" panose="020F0502020204030204" pitchFamily="34" charset="0"/>
              </a:rPr>
              <a:t>(3) = </a:t>
            </a:r>
            <a:r>
              <a:rPr lang="sl-SI" sz="1800" dirty="0">
                <a:effectLst/>
                <a:latin typeface="Times New Roman" panose="02020603050405020304" pitchFamily="18" charset="0"/>
                <a:ea typeface="Calibri" panose="020F0502020204030204" pitchFamily="34" charset="0"/>
              </a:rPr>
              <a:t>12.91, p &lt;0 .05</a:t>
            </a:r>
            <a:r>
              <a:rPr lang="en-IT" dirty="0">
                <a:effectLst/>
              </a:rPr>
              <a:t> </a:t>
            </a:r>
            <a:br>
              <a:rPr lang="en-IT" dirty="0">
                <a:effectLst/>
              </a:rPr>
            </a:br>
            <a:br>
              <a:rPr lang="en-IT" dirty="0">
                <a:effectLst/>
              </a:rPr>
            </a:br>
            <a:r>
              <a:rPr lang="en-IT" i="1" dirty="0">
                <a:effectLst/>
              </a:rPr>
              <a:t>In the second pair </a:t>
            </a:r>
            <a:r>
              <a:rPr lang="en-GB" sz="1800" dirty="0">
                <a:effectLst/>
                <a:latin typeface="Times New Roman" panose="02020603050405020304" pitchFamily="18" charset="0"/>
                <a:ea typeface="Calibri" panose="020F0502020204030204" pitchFamily="34" charset="0"/>
              </a:rPr>
              <a:t> people prefer the safer option when the outcome is more certain. Whereas the probabilities are just minuscule, they are willing to take on more risk </a:t>
            </a:r>
            <a:endParaRPr lang="en-US" dirty="0"/>
          </a:p>
        </p:txBody>
      </p:sp>
      <p:sp>
        <p:nvSpPr>
          <p:cNvPr id="4" name="Slide Number Placeholder 3"/>
          <p:cNvSpPr>
            <a:spLocks noGrp="1"/>
          </p:cNvSpPr>
          <p:nvPr>
            <p:ph type="sldNum" sz="quarter" idx="5"/>
          </p:nvPr>
        </p:nvSpPr>
        <p:spPr/>
        <p:txBody>
          <a:bodyPr/>
          <a:lstStyle/>
          <a:p>
            <a:fld id="{C1CFDDE2-808A-CC42-B5BB-65D4BA07964A}" type="slidenum">
              <a:rPr lang="en-IT" smtClean="0"/>
              <a:t>10</a:t>
            </a:fld>
            <a:endParaRPr lang="en-IT"/>
          </a:p>
        </p:txBody>
      </p:sp>
    </p:spTree>
    <p:extLst>
      <p:ext uri="{BB962C8B-B14F-4D97-AF65-F5344CB8AC3E}">
        <p14:creationId xmlns:p14="http://schemas.microsoft.com/office/powerpoint/2010/main" val="2176500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Times New Roman" panose="02020603050405020304" pitchFamily="18" charset="0"/>
                <a:ea typeface="Calibri" panose="020F0502020204030204" pitchFamily="34" charset="0"/>
              </a:rPr>
              <a:t>Next, the participants had to answer regarding two pairs of financial risk-taking lotteries in profit and loss domains, </a:t>
            </a:r>
          </a:p>
          <a:p>
            <a:endParaRPr lang="en-GB" sz="1800" dirty="0">
              <a:effectLst/>
              <a:latin typeface="Times New Roman" panose="02020603050405020304" pitchFamily="18" charset="0"/>
            </a:endParaRPr>
          </a:p>
          <a:p>
            <a:r>
              <a:rPr lang="en-GB" sz="1800" dirty="0">
                <a:effectLst/>
                <a:latin typeface="Times New Roman" panose="02020603050405020304" pitchFamily="18" charset="0"/>
                <a:ea typeface="Calibri" panose="020F0502020204030204" pitchFamily="34" charset="0"/>
              </a:rPr>
              <a:t>Consistent with previous research, decisions varied depending on the framing. In the gain domain, the subject preferred the safe option, whereas in the loss domain, they preferred the risky alternative</a:t>
            </a:r>
            <a:r>
              <a:rPr lang="en-IT" dirty="0">
                <a:effectLst/>
              </a:rPr>
              <a:t> </a:t>
            </a:r>
            <a:br>
              <a:rPr lang="en-IT" dirty="0">
                <a:effectLst/>
              </a:rPr>
            </a:br>
            <a:r>
              <a:rPr lang="en-IT" dirty="0">
                <a:effectLst/>
              </a:rPr>
              <a:t>to confirm this we preformed chi-square tests.</a:t>
            </a:r>
            <a:endParaRPr lang="en-US" dirty="0"/>
          </a:p>
        </p:txBody>
      </p:sp>
      <p:sp>
        <p:nvSpPr>
          <p:cNvPr id="4" name="Slide Number Placeholder 3"/>
          <p:cNvSpPr>
            <a:spLocks noGrp="1"/>
          </p:cNvSpPr>
          <p:nvPr>
            <p:ph type="sldNum" sz="quarter" idx="5"/>
          </p:nvPr>
        </p:nvSpPr>
        <p:spPr/>
        <p:txBody>
          <a:bodyPr/>
          <a:lstStyle/>
          <a:p>
            <a:fld id="{C1CFDDE2-808A-CC42-B5BB-65D4BA07964A}" type="slidenum">
              <a:rPr lang="en-IT" smtClean="0"/>
              <a:t>11</a:t>
            </a:fld>
            <a:endParaRPr lang="en-IT"/>
          </a:p>
        </p:txBody>
      </p:sp>
    </p:spTree>
    <p:extLst>
      <p:ext uri="{BB962C8B-B14F-4D97-AF65-F5344CB8AC3E}">
        <p14:creationId xmlns:p14="http://schemas.microsoft.com/office/powerpoint/2010/main" val="2845189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8589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40648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32187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26754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091383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0986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7116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98199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6120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0007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251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8/26/24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4246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8/26/24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03679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8/26/24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7165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4563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8/26/24</a:t>
            </a:fld>
            <a:endParaRPr lang="en-US" dirty="0"/>
          </a:p>
        </p:txBody>
      </p:sp>
    </p:spTree>
    <p:extLst>
      <p:ext uri="{BB962C8B-B14F-4D97-AF65-F5344CB8AC3E}">
        <p14:creationId xmlns:p14="http://schemas.microsoft.com/office/powerpoint/2010/main" val="3148177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8/26/24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63743220"/>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19.png"/><Relationship Id="rId4"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4.png"/><Relationship Id="rId4" Type="http://schemas.microsoft.com/office/2007/relationships/hdphoto" Target="../media/hdphoto10.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2.png"/><Relationship Id="rId5" Type="http://schemas.openxmlformats.org/officeDocument/2006/relationships/diagramQuickStyle" Target="../diagrams/quickStyle1.xml"/><Relationship Id="rId10" Type="http://schemas.openxmlformats.org/officeDocument/2006/relationships/image" Target="../media/image11.png"/><Relationship Id="rId4" Type="http://schemas.openxmlformats.org/officeDocument/2006/relationships/diagramLayout" Target="../diagrams/layout1.xml"/><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4.jpeg"/><Relationship Id="rId4" Type="http://schemas.openxmlformats.org/officeDocument/2006/relationships/diagramLayout" Target="../diagrams/layout2.xml"/><Relationship Id="rId9"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ow social media is contributing to a mental health crisis in youths - The  Washington Post">
            <a:extLst>
              <a:ext uri="{FF2B5EF4-FFF2-40B4-BE49-F238E27FC236}">
                <a16:creationId xmlns:a16="http://schemas.microsoft.com/office/drawing/2014/main" id="{1541EFA6-C717-64D6-68C5-CBE8E1187CC4}"/>
              </a:ext>
            </a:extLst>
          </p:cNvPr>
          <p:cNvPicPr>
            <a:picLocks noChangeAspect="1" noChangeArrowheads="1"/>
          </p:cNvPicPr>
          <p:nvPr/>
        </p:nvPicPr>
        <p:blipFill>
          <a:blip r:embed="rId2">
            <a:alphaModFix amt="20000"/>
            <a:lum bright="70000" contrast="-70000"/>
            <a:extLst>
              <a:ext uri="{BEBA8EAE-BF5A-486C-A8C5-ECC9F3942E4B}">
                <a14:imgProps xmlns:a14="http://schemas.microsoft.com/office/drawing/2010/main">
                  <a14:imgLayer r:embed="rId3">
                    <a14:imgEffect>
                      <a14:colorTemperature colorTemp="59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F52CF53-B175-B492-AC97-61453BFD268A}"/>
              </a:ext>
            </a:extLst>
          </p:cNvPr>
          <p:cNvSpPr txBox="1"/>
          <p:nvPr/>
        </p:nvSpPr>
        <p:spPr>
          <a:xfrm>
            <a:off x="445770" y="6355080"/>
            <a:ext cx="2103120" cy="369332"/>
          </a:xfrm>
          <a:prstGeom prst="rect">
            <a:avLst/>
          </a:prstGeom>
          <a:noFill/>
        </p:spPr>
        <p:txBody>
          <a:bodyPr wrap="square" rtlCol="0">
            <a:spAutoFit/>
          </a:bodyPr>
          <a:lstStyle/>
          <a:p>
            <a:r>
              <a:rPr lang="en-IT"/>
              <a:t>Ljubljana, 2024</a:t>
            </a:r>
            <a:endParaRPr lang="en-IT" dirty="0"/>
          </a:p>
        </p:txBody>
      </p:sp>
      <p:sp>
        <p:nvSpPr>
          <p:cNvPr id="5" name="TextBox 4">
            <a:extLst>
              <a:ext uri="{FF2B5EF4-FFF2-40B4-BE49-F238E27FC236}">
                <a16:creationId xmlns:a16="http://schemas.microsoft.com/office/drawing/2014/main" id="{31C979AC-C45F-C6F4-AF48-F10BBC990EEB}"/>
              </a:ext>
            </a:extLst>
          </p:cNvPr>
          <p:cNvSpPr txBox="1"/>
          <p:nvPr/>
        </p:nvSpPr>
        <p:spPr>
          <a:xfrm>
            <a:off x="9670473" y="6355080"/>
            <a:ext cx="2230581" cy="369332"/>
          </a:xfrm>
          <a:prstGeom prst="rect">
            <a:avLst/>
          </a:prstGeom>
          <a:noFill/>
        </p:spPr>
        <p:txBody>
          <a:bodyPr wrap="square" rtlCol="0">
            <a:spAutoFit/>
          </a:bodyPr>
          <a:lstStyle/>
          <a:p>
            <a:r>
              <a:rPr lang="en-IT"/>
              <a:t>Brigita Milanič</a:t>
            </a:r>
            <a:endParaRPr lang="en-IT" dirty="0"/>
          </a:p>
        </p:txBody>
      </p:sp>
      <p:sp>
        <p:nvSpPr>
          <p:cNvPr id="3" name="Subtitle 2">
            <a:extLst>
              <a:ext uri="{FF2B5EF4-FFF2-40B4-BE49-F238E27FC236}">
                <a16:creationId xmlns:a16="http://schemas.microsoft.com/office/drawing/2014/main" id="{227EA347-85E6-8B77-9342-58166B76B310}"/>
              </a:ext>
            </a:extLst>
          </p:cNvPr>
          <p:cNvSpPr>
            <a:spLocks noGrp="1"/>
          </p:cNvSpPr>
          <p:nvPr>
            <p:ph type="subTitle" idx="1"/>
          </p:nvPr>
        </p:nvSpPr>
        <p:spPr/>
        <p:txBody>
          <a:bodyPr/>
          <a:lstStyle/>
          <a:p>
            <a:r>
              <a:rPr lang="en-US" dirty="0">
                <a:solidFill>
                  <a:schemeClr val="tx1"/>
                </a:solidFill>
              </a:rPr>
              <a:t>School of economics and business,</a:t>
            </a:r>
          </a:p>
          <a:p>
            <a:r>
              <a:rPr lang="en-US" dirty="0">
                <a:solidFill>
                  <a:schemeClr val="tx1"/>
                </a:solidFill>
              </a:rPr>
              <a:t>University of Ljubljana</a:t>
            </a:r>
            <a:endParaRPr lang="sl-SI" dirty="0">
              <a:solidFill>
                <a:schemeClr val="tx1"/>
              </a:solidFill>
            </a:endParaRPr>
          </a:p>
          <a:p>
            <a:endParaRPr lang="en-IT" dirty="0"/>
          </a:p>
        </p:txBody>
      </p:sp>
      <p:sp>
        <p:nvSpPr>
          <p:cNvPr id="2" name="Title 1">
            <a:extLst>
              <a:ext uri="{FF2B5EF4-FFF2-40B4-BE49-F238E27FC236}">
                <a16:creationId xmlns:a16="http://schemas.microsoft.com/office/drawing/2014/main" id="{D81A3E46-1603-4246-5B40-3F554F491040}"/>
              </a:ext>
            </a:extLst>
          </p:cNvPr>
          <p:cNvSpPr>
            <a:spLocks noGrp="1"/>
          </p:cNvSpPr>
          <p:nvPr>
            <p:ph type="ctrTitle"/>
          </p:nvPr>
        </p:nvSpPr>
        <p:spPr/>
        <p:txBody>
          <a:bodyPr/>
          <a:lstStyle/>
          <a:p>
            <a:pPr algn="ctr"/>
            <a:r>
              <a:rPr lang="en-GB" sz="2400" b="1" cap="all" dirty="0">
                <a:effectLst/>
                <a:latin typeface="Times New Roman" panose="02020603050405020304" pitchFamily="18" charset="0"/>
                <a:ea typeface="Calibri" panose="020F0502020204030204" pitchFamily="34" charset="0"/>
                <a:cs typeface="Arial" panose="020B0604020202020204" pitchFamily="34" charset="0"/>
              </a:rPr>
              <a:t>The influence of social media usage on cognitive control and risk-taking</a:t>
            </a:r>
            <a:br>
              <a:rPr lang="en-GB" sz="2400" b="1" cap="all" dirty="0">
                <a:effectLst/>
                <a:latin typeface="Times New Roman" panose="02020603050405020304" pitchFamily="18" charset="0"/>
                <a:ea typeface="Calibri" panose="020F0502020204030204" pitchFamily="34" charset="0"/>
                <a:cs typeface="Arial" panose="020B0604020202020204" pitchFamily="34" charset="0"/>
              </a:rPr>
            </a:br>
            <a:endParaRPr lang="en-IT" dirty="0"/>
          </a:p>
        </p:txBody>
      </p:sp>
    </p:spTree>
    <p:extLst>
      <p:ext uri="{BB962C8B-B14F-4D97-AF65-F5344CB8AC3E}">
        <p14:creationId xmlns:p14="http://schemas.microsoft.com/office/powerpoint/2010/main" val="3888418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C02B7-CA27-56A7-D2A6-C771ECC99A1E}"/>
              </a:ext>
            </a:extLst>
          </p:cNvPr>
          <p:cNvSpPr>
            <a:spLocks noGrp="1"/>
          </p:cNvSpPr>
          <p:nvPr>
            <p:ph type="title"/>
          </p:nvPr>
        </p:nvSpPr>
        <p:spPr>
          <a:xfrm>
            <a:off x="646854" y="396240"/>
            <a:ext cx="8596668" cy="1320800"/>
          </a:xfrm>
        </p:spPr>
        <p:txBody>
          <a:bodyPr anchor="t">
            <a:normAutofit/>
          </a:bodyPr>
          <a:lstStyle/>
          <a:p>
            <a:r>
              <a:rPr lang="en-IT" dirty="0"/>
              <a:t>Lotteries</a:t>
            </a:r>
          </a:p>
        </p:txBody>
      </p:sp>
      <p:sp>
        <p:nvSpPr>
          <p:cNvPr id="3" name="Content Placeholder 2">
            <a:extLst>
              <a:ext uri="{FF2B5EF4-FFF2-40B4-BE49-F238E27FC236}">
                <a16:creationId xmlns:a16="http://schemas.microsoft.com/office/drawing/2014/main" id="{8182DD73-8302-D427-FF89-71F0A701CC73}"/>
              </a:ext>
            </a:extLst>
          </p:cNvPr>
          <p:cNvSpPr>
            <a:spLocks noGrp="1"/>
          </p:cNvSpPr>
          <p:nvPr>
            <p:ph idx="1"/>
          </p:nvPr>
        </p:nvSpPr>
        <p:spPr>
          <a:xfrm>
            <a:off x="5459137" y="2551538"/>
            <a:ext cx="4732866" cy="1320800"/>
          </a:xfrm>
        </p:spPr>
        <p:txBody>
          <a:bodyPr numCol="2">
            <a:noAutofit/>
          </a:bodyPr>
          <a:lstStyle/>
          <a:p>
            <a:pPr marL="0" indent="0">
              <a:lnSpc>
                <a:spcPct val="120000"/>
              </a:lnSpc>
              <a:spcAft>
                <a:spcPts val="1200"/>
              </a:spcAft>
              <a:buNone/>
            </a:pPr>
            <a:r>
              <a:rPr lang="en-GB" sz="1200" b="1" dirty="0">
                <a:effectLst/>
                <a:latin typeface="Times New Roman" panose="02020603050405020304" pitchFamily="18" charset="0"/>
                <a:ea typeface="Calibri" panose="020F0502020204030204" pitchFamily="34" charset="0"/>
              </a:rPr>
              <a:t>Lottery 1:</a:t>
            </a:r>
            <a:br>
              <a:rPr lang="en-GB" sz="1200" b="1" dirty="0">
                <a:effectLst/>
                <a:latin typeface="Times New Roman" panose="02020603050405020304" pitchFamily="18" charset="0"/>
                <a:ea typeface="Calibri" panose="020F0502020204030204" pitchFamily="34" charset="0"/>
              </a:rPr>
            </a:br>
            <a:r>
              <a:rPr lang="en-GB" sz="1200" dirty="0">
                <a:effectLst/>
                <a:latin typeface="Times New Roman" panose="02020603050405020304" pitchFamily="18" charset="0"/>
                <a:ea typeface="Calibri" panose="020F0502020204030204" pitchFamily="34" charset="0"/>
              </a:rPr>
              <a:t> A: Win 4,000 EUR with an 80% probability</a:t>
            </a:r>
            <a:br>
              <a:rPr lang="en-GB" sz="1200" dirty="0">
                <a:effectLst/>
                <a:latin typeface="Times New Roman" panose="02020603050405020304" pitchFamily="18" charset="0"/>
                <a:ea typeface="Calibri" panose="020F0502020204030204" pitchFamily="34" charset="0"/>
              </a:rPr>
            </a:br>
            <a:r>
              <a:rPr lang="en-GB" sz="1200" dirty="0">
                <a:effectLst/>
                <a:latin typeface="Times New Roman" panose="02020603050405020304" pitchFamily="18" charset="0"/>
                <a:ea typeface="Calibri" panose="020F0502020204030204" pitchFamily="34" charset="0"/>
              </a:rPr>
              <a:t>B: Win 3,000 EUR with 100% probability</a:t>
            </a:r>
            <a:endParaRPr lang="en-IT" sz="1200" dirty="0">
              <a:effectLst/>
              <a:latin typeface="Times New Roman" panose="02020603050405020304" pitchFamily="18" charset="0"/>
              <a:ea typeface="Calibri" panose="020F0502020204030204" pitchFamily="34" charset="0"/>
            </a:endParaRPr>
          </a:p>
          <a:p>
            <a:pPr marL="0" indent="0">
              <a:lnSpc>
                <a:spcPct val="120000"/>
              </a:lnSpc>
              <a:spcAft>
                <a:spcPts val="1200"/>
              </a:spcAft>
              <a:buNone/>
            </a:pPr>
            <a:endParaRPr lang="en-IT" sz="1200" dirty="0">
              <a:effectLst/>
              <a:latin typeface="Times New Roman" panose="02020603050405020304" pitchFamily="18" charset="0"/>
              <a:ea typeface="Calibri" panose="020F0502020204030204" pitchFamily="34" charset="0"/>
            </a:endParaRPr>
          </a:p>
          <a:p>
            <a:pPr marL="0" indent="0">
              <a:lnSpc>
                <a:spcPct val="120000"/>
              </a:lnSpc>
              <a:spcAft>
                <a:spcPts val="1200"/>
              </a:spcAft>
              <a:buNone/>
            </a:pPr>
            <a:r>
              <a:rPr lang="en-GB" sz="1200" b="1" dirty="0">
                <a:effectLst/>
                <a:latin typeface="Times New Roman" panose="02020603050405020304" pitchFamily="18" charset="0"/>
                <a:ea typeface="Calibri" panose="020F0502020204030204" pitchFamily="34" charset="0"/>
              </a:rPr>
              <a:t>Lottery 3:</a:t>
            </a:r>
            <a:r>
              <a:rPr lang="en-GB" sz="1200" dirty="0">
                <a:effectLst/>
                <a:latin typeface="Times New Roman" panose="02020603050405020304" pitchFamily="18" charset="0"/>
                <a:ea typeface="Calibri" panose="020F0502020204030204" pitchFamily="34" charset="0"/>
              </a:rPr>
              <a:t> </a:t>
            </a:r>
            <a:br>
              <a:rPr lang="en-GB" sz="1200" dirty="0">
                <a:effectLst/>
                <a:latin typeface="Times New Roman" panose="02020603050405020304" pitchFamily="18" charset="0"/>
                <a:ea typeface="Calibri" panose="020F0502020204030204" pitchFamily="34" charset="0"/>
              </a:rPr>
            </a:br>
            <a:r>
              <a:rPr lang="en-GB" sz="1200" dirty="0">
                <a:effectLst/>
                <a:latin typeface="Times New Roman" panose="02020603050405020304" pitchFamily="18" charset="0"/>
                <a:ea typeface="Calibri" panose="020F0502020204030204" pitchFamily="34" charset="0"/>
              </a:rPr>
              <a:t>A: Win 6,000 EUR with a 45% probability</a:t>
            </a:r>
            <a:br>
              <a:rPr lang="en-GB" sz="1200" dirty="0">
                <a:effectLst/>
                <a:latin typeface="Times New Roman" panose="02020603050405020304" pitchFamily="18" charset="0"/>
                <a:ea typeface="Calibri" panose="020F0502020204030204" pitchFamily="34" charset="0"/>
              </a:rPr>
            </a:br>
            <a:r>
              <a:rPr lang="en-GB" sz="1200" dirty="0">
                <a:effectLst/>
                <a:latin typeface="Times New Roman" panose="02020603050405020304" pitchFamily="18" charset="0"/>
                <a:ea typeface="Calibri" panose="020F0502020204030204" pitchFamily="34" charset="0"/>
              </a:rPr>
              <a:t>B. Win 3,000 EUR with a 90% probability</a:t>
            </a:r>
          </a:p>
          <a:p>
            <a:pPr marL="0" indent="0">
              <a:lnSpc>
                <a:spcPct val="120000"/>
              </a:lnSpc>
              <a:spcAft>
                <a:spcPts val="1200"/>
              </a:spcAft>
              <a:buNone/>
            </a:pPr>
            <a:endParaRPr lang="en-IT" sz="1200" dirty="0">
              <a:effectLst/>
              <a:latin typeface="Times New Roman" panose="02020603050405020304" pitchFamily="18" charset="0"/>
              <a:ea typeface="Calibri" panose="020F0502020204030204" pitchFamily="34" charset="0"/>
            </a:endParaRPr>
          </a:p>
          <a:p>
            <a:pPr marL="0" indent="0">
              <a:lnSpc>
                <a:spcPct val="120000"/>
              </a:lnSpc>
              <a:spcAft>
                <a:spcPts val="1200"/>
              </a:spcAft>
              <a:buNone/>
            </a:pPr>
            <a:r>
              <a:rPr lang="en-GB" sz="1200" b="1" dirty="0">
                <a:effectLst/>
                <a:latin typeface="Times New Roman" panose="02020603050405020304" pitchFamily="18" charset="0"/>
                <a:ea typeface="Calibri" panose="020F0502020204030204" pitchFamily="34" charset="0"/>
              </a:rPr>
              <a:t>Lottery 2:</a:t>
            </a:r>
            <a:br>
              <a:rPr lang="en-GB" sz="1200" b="1" dirty="0">
                <a:latin typeface="Times New Roman" panose="02020603050405020304" pitchFamily="18" charset="0"/>
                <a:ea typeface="Calibri" panose="020F0502020204030204" pitchFamily="34" charset="0"/>
              </a:rPr>
            </a:br>
            <a:r>
              <a:rPr lang="en-GB" sz="1200" dirty="0">
                <a:effectLst/>
                <a:latin typeface="Times New Roman" panose="02020603050405020304" pitchFamily="18" charset="0"/>
                <a:ea typeface="Calibri" panose="020F0502020204030204" pitchFamily="34" charset="0"/>
              </a:rPr>
              <a:t>C: Win 4,000 EUR with a 20% probability</a:t>
            </a:r>
            <a:br>
              <a:rPr lang="en-IT" sz="1200" dirty="0">
                <a:latin typeface="Times New Roman" panose="02020603050405020304" pitchFamily="18" charset="0"/>
                <a:ea typeface="Calibri" panose="020F0502020204030204" pitchFamily="34" charset="0"/>
              </a:rPr>
            </a:br>
            <a:r>
              <a:rPr lang="en-GB" sz="1200" dirty="0">
                <a:effectLst/>
                <a:latin typeface="Times New Roman" panose="02020603050405020304" pitchFamily="18" charset="0"/>
                <a:ea typeface="Calibri" panose="020F0502020204030204" pitchFamily="34" charset="0"/>
              </a:rPr>
              <a:t>D: Win 3,000 EUR with a 25% probability</a:t>
            </a:r>
          </a:p>
          <a:p>
            <a:pPr marL="0" indent="0">
              <a:lnSpc>
                <a:spcPct val="120000"/>
              </a:lnSpc>
              <a:spcAft>
                <a:spcPts val="1200"/>
              </a:spcAft>
              <a:buNone/>
            </a:pPr>
            <a:endParaRPr lang="en-GB" sz="1200" b="1" dirty="0">
              <a:effectLst/>
              <a:latin typeface="Times New Roman" panose="02020603050405020304" pitchFamily="18" charset="0"/>
              <a:ea typeface="Calibri" panose="020F0502020204030204" pitchFamily="34" charset="0"/>
            </a:endParaRPr>
          </a:p>
          <a:p>
            <a:pPr marL="0" indent="0">
              <a:lnSpc>
                <a:spcPct val="120000"/>
              </a:lnSpc>
              <a:spcAft>
                <a:spcPts val="1200"/>
              </a:spcAft>
              <a:buNone/>
            </a:pPr>
            <a:r>
              <a:rPr lang="en-GB" sz="1200" b="1" dirty="0">
                <a:effectLst/>
                <a:latin typeface="Times New Roman" panose="02020603050405020304" pitchFamily="18" charset="0"/>
                <a:ea typeface="Calibri" panose="020F0502020204030204" pitchFamily="34" charset="0"/>
              </a:rPr>
              <a:t>Lottery 4:</a:t>
            </a:r>
            <a:r>
              <a:rPr lang="en-GB" sz="1200" dirty="0">
                <a:effectLst/>
                <a:latin typeface="Times New Roman" panose="02020603050405020304" pitchFamily="18" charset="0"/>
                <a:ea typeface="Calibri" panose="020F0502020204030204" pitchFamily="34" charset="0"/>
              </a:rPr>
              <a:t> </a:t>
            </a:r>
            <a:br>
              <a:rPr lang="en-GB" sz="1200" dirty="0">
                <a:effectLst/>
                <a:latin typeface="Times New Roman" panose="02020603050405020304" pitchFamily="18" charset="0"/>
                <a:ea typeface="Calibri" panose="020F0502020204030204" pitchFamily="34" charset="0"/>
              </a:rPr>
            </a:br>
            <a:r>
              <a:rPr lang="en-GB" sz="1200" dirty="0">
                <a:effectLst/>
                <a:latin typeface="Times New Roman" panose="02020603050405020304" pitchFamily="18" charset="0"/>
                <a:ea typeface="Calibri" panose="020F0502020204030204" pitchFamily="34" charset="0"/>
              </a:rPr>
              <a:t>C: Win 6,000 EUR with a 1% probability</a:t>
            </a:r>
            <a:br>
              <a:rPr lang="en-IT" sz="1200" dirty="0">
                <a:latin typeface="Times New Roman" panose="02020603050405020304" pitchFamily="18" charset="0"/>
                <a:ea typeface="Calibri" panose="020F0502020204030204" pitchFamily="34" charset="0"/>
              </a:rPr>
            </a:br>
            <a:r>
              <a:rPr lang="en-GB" sz="1200" dirty="0">
                <a:effectLst/>
                <a:latin typeface="Times New Roman" panose="02020603050405020304" pitchFamily="18" charset="0"/>
                <a:ea typeface="Calibri" panose="020F0502020204030204" pitchFamily="34" charset="0"/>
              </a:rPr>
              <a:t>D. Win 3,000 EUR with a 2% probability</a:t>
            </a:r>
            <a:endParaRPr lang="en-IT" sz="1200" dirty="0">
              <a:effectLst/>
              <a:latin typeface="Times New Roman" panose="02020603050405020304" pitchFamily="18" charset="0"/>
              <a:ea typeface="Calibri" panose="020F0502020204030204" pitchFamily="34" charset="0"/>
            </a:endParaRPr>
          </a:p>
          <a:p>
            <a:endParaRPr lang="en-IT" sz="600" dirty="0"/>
          </a:p>
        </p:txBody>
      </p:sp>
      <p:pic>
        <p:nvPicPr>
          <p:cNvPr id="4" name="Picture 3" descr="A blue and orange pie chart&#10;&#10;Description automatically generated">
            <a:extLst>
              <a:ext uri="{FF2B5EF4-FFF2-40B4-BE49-F238E27FC236}">
                <a16:creationId xmlns:a16="http://schemas.microsoft.com/office/drawing/2014/main" id="{3BA449BD-EE9A-19EF-B5D1-1A60D63C747C}"/>
              </a:ext>
            </a:extLst>
          </p:cNvPr>
          <p:cNvPicPr>
            <a:picLocks noChangeAspect="1"/>
          </p:cNvPicPr>
          <p:nvPr/>
        </p:nvPicPr>
        <p:blipFill>
          <a:blip r:embed="rId3"/>
          <a:stretch>
            <a:fillRect/>
          </a:stretch>
        </p:blipFill>
        <p:spPr>
          <a:xfrm>
            <a:off x="0" y="4146658"/>
            <a:ext cx="5459137" cy="2711342"/>
          </a:xfrm>
          <a:prstGeom prst="rect">
            <a:avLst/>
          </a:prstGeom>
        </p:spPr>
      </p:pic>
      <p:pic>
        <p:nvPicPr>
          <p:cNvPr id="5" name="Picture 4" descr="A pie chart with numbers and words&#10;&#10;Description automatically generated with medium confidence">
            <a:extLst>
              <a:ext uri="{FF2B5EF4-FFF2-40B4-BE49-F238E27FC236}">
                <a16:creationId xmlns:a16="http://schemas.microsoft.com/office/drawing/2014/main" id="{3C1AE35F-C1FA-EDB2-A94E-776F0F21CAB4}"/>
              </a:ext>
            </a:extLst>
          </p:cNvPr>
          <p:cNvPicPr>
            <a:picLocks noChangeAspect="1"/>
          </p:cNvPicPr>
          <p:nvPr/>
        </p:nvPicPr>
        <p:blipFill>
          <a:blip r:embed="rId4"/>
          <a:stretch>
            <a:fillRect/>
          </a:stretch>
        </p:blipFill>
        <p:spPr>
          <a:xfrm>
            <a:off x="0" y="1424734"/>
            <a:ext cx="5232334" cy="2607267"/>
          </a:xfrm>
          <a:prstGeom prst="rect">
            <a:avLst/>
          </a:prstGeom>
        </p:spPr>
      </p:pic>
    </p:spTree>
    <p:extLst>
      <p:ext uri="{BB962C8B-B14F-4D97-AF65-F5344CB8AC3E}">
        <p14:creationId xmlns:p14="http://schemas.microsoft.com/office/powerpoint/2010/main" val="3042052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Isosceles Triangle 20">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Isosceles Triangle 24">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Isosceles Triangle 25">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54" name="Rectangle 53">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Isosceles Triangle 3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Isosceles Triangle 3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Isosceles Triangle 3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56" name="Rectangle 55">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ontent Placeholder 10">
            <a:extLst>
              <a:ext uri="{FF2B5EF4-FFF2-40B4-BE49-F238E27FC236}">
                <a16:creationId xmlns:a16="http://schemas.microsoft.com/office/drawing/2014/main" id="{96571F92-229F-29B9-82E5-9E13598D5B69}"/>
              </a:ext>
            </a:extLst>
          </p:cNvPr>
          <p:cNvGraphicFramePr>
            <a:graphicFrameLocks/>
          </p:cNvGraphicFramePr>
          <p:nvPr>
            <p:extLst>
              <p:ext uri="{D42A27DB-BD31-4B8C-83A1-F6EECF244321}">
                <p14:modId xmlns:p14="http://schemas.microsoft.com/office/powerpoint/2010/main" val="3809868041"/>
              </p:ext>
            </p:extLst>
          </p:nvPr>
        </p:nvGraphicFramePr>
        <p:xfrm>
          <a:off x="609958" y="1778203"/>
          <a:ext cx="5023586" cy="948562"/>
        </p:xfrm>
        <a:graphic>
          <a:graphicData uri="http://schemas.openxmlformats.org/drawingml/2006/table">
            <a:tbl>
              <a:tblPr firstRow="1" firstCol="1" bandRow="1">
                <a:tableStyleId>{5C22544A-7EE6-4342-B048-85BDC9FD1C3A}</a:tableStyleId>
              </a:tblPr>
              <a:tblGrid>
                <a:gridCol w="1998423">
                  <a:extLst>
                    <a:ext uri="{9D8B030D-6E8A-4147-A177-3AD203B41FA5}">
                      <a16:colId xmlns:a16="http://schemas.microsoft.com/office/drawing/2014/main" val="3979218224"/>
                    </a:ext>
                  </a:extLst>
                </a:gridCol>
                <a:gridCol w="1562123">
                  <a:extLst>
                    <a:ext uri="{9D8B030D-6E8A-4147-A177-3AD203B41FA5}">
                      <a16:colId xmlns:a16="http://schemas.microsoft.com/office/drawing/2014/main" val="2889159246"/>
                    </a:ext>
                  </a:extLst>
                </a:gridCol>
                <a:gridCol w="1463040">
                  <a:extLst>
                    <a:ext uri="{9D8B030D-6E8A-4147-A177-3AD203B41FA5}">
                      <a16:colId xmlns:a16="http://schemas.microsoft.com/office/drawing/2014/main" val="1607095603"/>
                    </a:ext>
                  </a:extLst>
                </a:gridCol>
              </a:tblGrid>
              <a:tr h="171806">
                <a:tc>
                  <a:txBody>
                    <a:bodyPr/>
                    <a:lstStyle/>
                    <a:p>
                      <a:endParaRPr lang="en-IT" sz="1000">
                        <a:effectLst/>
                        <a:latin typeface="Times New Roman" panose="02020603050405020304" pitchFamily="18" charset="0"/>
                      </a:endParaRPr>
                    </a:p>
                  </a:txBody>
                  <a:tcPr marL="68580" marR="68580" marT="0" marB="0" anchor="ctr"/>
                </a:tc>
                <a:tc>
                  <a:txBody>
                    <a:bodyPr/>
                    <a:lstStyle/>
                    <a:p>
                      <a:pPr algn="ctr">
                        <a:lnSpc>
                          <a:spcPct val="120000"/>
                        </a:lnSpc>
                        <a:spcAft>
                          <a:spcPts val="1200"/>
                        </a:spcAft>
                      </a:pPr>
                      <a:r>
                        <a:rPr lang="en-GB" sz="1000">
                          <a:effectLst/>
                        </a:rPr>
                        <a:t>Chi-squared</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P-value</a:t>
                      </a:r>
                      <a:endParaRPr lang="en-IT" sz="12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1100240086"/>
                  </a:ext>
                </a:extLst>
              </a:tr>
              <a:tr h="255711">
                <a:tc>
                  <a:txBody>
                    <a:bodyPr/>
                    <a:lstStyle/>
                    <a:p>
                      <a:pPr algn="l">
                        <a:lnSpc>
                          <a:spcPct val="120000"/>
                        </a:lnSpc>
                        <a:spcAft>
                          <a:spcPts val="1200"/>
                        </a:spcAft>
                      </a:pPr>
                      <a:r>
                        <a:rPr lang="en-GB" sz="1000" dirty="0">
                          <a:effectLst/>
                        </a:rPr>
                        <a:t>Profit vs. Loss Set 1 </a:t>
                      </a:r>
                      <a:endParaRPr lang="en-IT" sz="12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dirty="0">
                          <a:effectLst/>
                        </a:rPr>
                        <a:t>143.95</a:t>
                      </a:r>
                      <a:endParaRPr lang="en-IT" sz="12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3.64e-33</a:t>
                      </a:r>
                      <a:endParaRPr lang="en-IT" sz="12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455820996"/>
                  </a:ext>
                </a:extLst>
              </a:tr>
              <a:tr h="245380">
                <a:tc>
                  <a:txBody>
                    <a:bodyPr/>
                    <a:lstStyle/>
                    <a:p>
                      <a:pPr algn="l">
                        <a:lnSpc>
                          <a:spcPct val="120000"/>
                        </a:lnSpc>
                        <a:spcAft>
                          <a:spcPts val="1200"/>
                        </a:spcAft>
                      </a:pPr>
                      <a:r>
                        <a:rPr lang="en-GB" sz="1000" dirty="0">
                          <a:effectLst/>
                        </a:rPr>
                        <a:t>Profit vs. Loss Set 2 </a:t>
                      </a:r>
                      <a:endParaRPr lang="en-IT" sz="12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dirty="0">
                          <a:effectLst/>
                        </a:rPr>
                        <a:t>96.42</a:t>
                      </a:r>
                      <a:endParaRPr lang="en-IT" sz="12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algn="ctr" defTabSz="457200" rtl="0" eaLnBrk="1" latinLnBrk="0" hangingPunct="1">
                        <a:lnSpc>
                          <a:spcPct val="120000"/>
                        </a:lnSpc>
                        <a:spcAft>
                          <a:spcPts val="1200"/>
                        </a:spcAft>
                      </a:pPr>
                      <a:r>
                        <a:rPr lang="en-GB" sz="1000" kern="1200" dirty="0">
                          <a:solidFill>
                            <a:schemeClr val="dk1"/>
                          </a:solidFill>
                          <a:effectLst/>
                          <a:latin typeface="+mn-lt"/>
                          <a:ea typeface="+mn-ea"/>
                          <a:cs typeface="+mn-cs"/>
                        </a:rPr>
                        <a:t>9.31e-23</a:t>
                      </a:r>
                    </a:p>
                  </a:txBody>
                  <a:tcPr marL="68580" marR="68580" marT="0" marB="0" anchor="ctr"/>
                </a:tc>
                <a:extLst>
                  <a:ext uri="{0D108BD9-81ED-4DB2-BD59-A6C34878D82A}">
                    <a16:rowId xmlns:a16="http://schemas.microsoft.com/office/drawing/2014/main" val="1643216267"/>
                  </a:ext>
                </a:extLst>
              </a:tr>
              <a:tr h="275665">
                <a:tc>
                  <a:txBody>
                    <a:bodyPr/>
                    <a:lstStyle/>
                    <a:p>
                      <a:pPr marL="0" algn="l" defTabSz="457200" rtl="0" eaLnBrk="1" latinLnBrk="0" hangingPunct="1">
                        <a:lnSpc>
                          <a:spcPct val="120000"/>
                        </a:lnSpc>
                        <a:spcAft>
                          <a:spcPts val="1200"/>
                        </a:spcAft>
                      </a:pPr>
                      <a:r>
                        <a:rPr lang="en-IT" sz="1000" b="1" kern="1200" dirty="0">
                          <a:solidFill>
                            <a:schemeClr val="lt1"/>
                          </a:solidFill>
                          <a:effectLst/>
                          <a:latin typeface="+mn-lt"/>
                          <a:ea typeface="+mn-ea"/>
                          <a:cs typeface="+mn-cs"/>
                        </a:rPr>
                        <a:t>TilTec Gain vs Loss</a:t>
                      </a:r>
                    </a:p>
                  </a:txBody>
                  <a:tcPr marL="68580" marR="68580" marT="0" marB="0" anchor="ctr"/>
                </a:tc>
                <a:tc>
                  <a:txBody>
                    <a:bodyPr/>
                    <a:lstStyle/>
                    <a:p>
                      <a:pPr marL="0" algn="ctr" defTabSz="457200" rtl="0" eaLnBrk="1" latinLnBrk="0" hangingPunct="1">
                        <a:lnSpc>
                          <a:spcPct val="120000"/>
                        </a:lnSpc>
                        <a:spcAft>
                          <a:spcPts val="1200"/>
                        </a:spcAft>
                      </a:pPr>
                      <a:r>
                        <a:rPr lang="en-GB" sz="1000" kern="1200" dirty="0">
                          <a:solidFill>
                            <a:schemeClr val="dk1"/>
                          </a:solidFill>
                          <a:effectLst/>
                          <a:latin typeface="+mn-lt"/>
                          <a:ea typeface="+mn-ea"/>
                          <a:cs typeface="+mn-cs"/>
                        </a:rPr>
                        <a:t>48.41 </a:t>
                      </a:r>
                      <a:endParaRPr lang="en-IT" sz="1000" kern="1200" dirty="0">
                        <a:solidFill>
                          <a:schemeClr val="dk1"/>
                        </a:solidFill>
                        <a:effectLst/>
                        <a:latin typeface="+mn-lt"/>
                        <a:ea typeface="+mn-ea"/>
                        <a:cs typeface="+mn-cs"/>
                      </a:endParaRPr>
                    </a:p>
                  </a:txBody>
                  <a:tcPr marL="68580" marR="68580" marT="0" marB="0" anchor="ctr"/>
                </a:tc>
                <a:tc>
                  <a:txBody>
                    <a:bodyPr/>
                    <a:lstStyle/>
                    <a:p>
                      <a:pPr marL="0" marR="0" indent="0" algn="ctr" defTabSz="457200" rtl="0" eaLnBrk="1" fontAlgn="auto" latinLnBrk="0" hangingPunct="1">
                        <a:lnSpc>
                          <a:spcPct val="120000"/>
                        </a:lnSpc>
                        <a:spcBef>
                          <a:spcPts val="0"/>
                        </a:spcBef>
                        <a:spcAft>
                          <a:spcPts val="1200"/>
                        </a:spcAft>
                        <a:buClrTx/>
                        <a:buSzTx/>
                        <a:buFontTx/>
                        <a:buNone/>
                        <a:tabLst/>
                        <a:defRPr/>
                      </a:pPr>
                      <a:r>
                        <a:rPr lang="en-IT" sz="1000" kern="1200" dirty="0">
                          <a:solidFill>
                            <a:schemeClr val="dk1"/>
                          </a:solidFill>
                          <a:effectLst/>
                          <a:latin typeface="+mn-lt"/>
                          <a:ea typeface="+mn-ea"/>
                          <a:cs typeface="+mn-cs"/>
                        </a:rPr>
                        <a:t>3.47e-12</a:t>
                      </a:r>
                      <a:endParaRPr lang="en-GB" sz="1000"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206815444"/>
                  </a:ext>
                </a:extLst>
              </a:tr>
            </a:tbl>
          </a:graphicData>
        </a:graphic>
      </p:graphicFrame>
      <p:pic>
        <p:nvPicPr>
          <p:cNvPr id="5" name="Picture 4" descr="A pie chart with text on it&#10;&#10;Description automatically generated with medium confidence">
            <a:extLst>
              <a:ext uri="{FF2B5EF4-FFF2-40B4-BE49-F238E27FC236}">
                <a16:creationId xmlns:a16="http://schemas.microsoft.com/office/drawing/2014/main" id="{7CF48AB1-975D-64A3-4ECC-08539A9B3275}"/>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6208856" y="3942484"/>
            <a:ext cx="4615873" cy="2284383"/>
          </a:xfrm>
          <a:prstGeom prst="rect">
            <a:avLst/>
          </a:prstGeom>
        </p:spPr>
      </p:pic>
      <p:pic>
        <p:nvPicPr>
          <p:cNvPr id="6" name="Picture 5" descr="A two pie charts with numbers&#10;&#10;Description automatically generated with medium confidence">
            <a:extLst>
              <a:ext uri="{FF2B5EF4-FFF2-40B4-BE49-F238E27FC236}">
                <a16:creationId xmlns:a16="http://schemas.microsoft.com/office/drawing/2014/main" id="{952E5F8D-BCC2-C794-995A-45FE3568EAA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5300"/>
                    </a14:imgEffect>
                  </a14:imgLayer>
                </a14:imgProps>
              </a:ext>
            </a:extLst>
          </a:blip>
          <a:stretch>
            <a:fillRect/>
          </a:stretch>
        </p:blipFill>
        <p:spPr>
          <a:xfrm>
            <a:off x="745506" y="3942484"/>
            <a:ext cx="4621996" cy="2295566"/>
          </a:xfrm>
          <a:prstGeom prst="rect">
            <a:avLst/>
          </a:prstGeom>
        </p:spPr>
      </p:pic>
      <p:pic>
        <p:nvPicPr>
          <p:cNvPr id="10" name="Picture 9" descr="A two pie charts with numbers&#10;&#10;Description automatically generated with medium confidence">
            <a:extLst>
              <a:ext uri="{FF2B5EF4-FFF2-40B4-BE49-F238E27FC236}">
                <a16:creationId xmlns:a16="http://schemas.microsoft.com/office/drawing/2014/main" id="{827AA154-1780-5677-50D6-0F7F10694B00}"/>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5300"/>
                    </a14:imgEffect>
                  </a14:imgLayer>
                </a14:imgProps>
              </a:ext>
            </a:extLst>
          </a:blip>
          <a:stretch>
            <a:fillRect/>
          </a:stretch>
        </p:blipFill>
        <p:spPr>
          <a:xfrm>
            <a:off x="6091169" y="1339728"/>
            <a:ext cx="4373994" cy="2164678"/>
          </a:xfrm>
          <a:prstGeom prst="rect">
            <a:avLst/>
          </a:prstGeom>
        </p:spPr>
      </p:pic>
      <p:sp>
        <p:nvSpPr>
          <p:cNvPr id="3" name="TextBox 2">
            <a:extLst>
              <a:ext uri="{FF2B5EF4-FFF2-40B4-BE49-F238E27FC236}">
                <a16:creationId xmlns:a16="http://schemas.microsoft.com/office/drawing/2014/main" id="{7373B0EE-E9BB-568D-7E3E-D915E44AE64B}"/>
              </a:ext>
            </a:extLst>
          </p:cNvPr>
          <p:cNvSpPr txBox="1"/>
          <p:nvPr/>
        </p:nvSpPr>
        <p:spPr>
          <a:xfrm>
            <a:off x="609958" y="578484"/>
            <a:ext cx="6103620" cy="646331"/>
          </a:xfrm>
          <a:prstGeom prst="rect">
            <a:avLst/>
          </a:prstGeom>
          <a:noFill/>
        </p:spPr>
        <p:txBody>
          <a:bodyPr wrap="square">
            <a:spAutoFit/>
          </a:bodyPr>
          <a:lstStyle/>
          <a:p>
            <a:r>
              <a:rPr kumimoji="0" lang="en-IT" sz="3600" b="0" i="0" u="none" strike="noStrike" kern="1200" cap="none" spc="0" normalizeH="0" baseline="0" noProof="0" dirty="0">
                <a:ln>
                  <a:noFill/>
                </a:ln>
                <a:solidFill>
                  <a:srgbClr val="5FCBEF"/>
                </a:solidFill>
                <a:effectLst/>
                <a:uLnTx/>
                <a:uFillTx/>
                <a:latin typeface="Trebuchet MS" panose="020B0603020202020204"/>
                <a:ea typeface="+mj-ea"/>
                <a:cs typeface="+mj-cs"/>
              </a:rPr>
              <a:t>Framing Scenarios</a:t>
            </a:r>
            <a:endParaRPr lang="en-US" dirty="0"/>
          </a:p>
        </p:txBody>
      </p:sp>
    </p:spTree>
    <p:extLst>
      <p:ext uri="{BB962C8B-B14F-4D97-AF65-F5344CB8AC3E}">
        <p14:creationId xmlns:p14="http://schemas.microsoft.com/office/powerpoint/2010/main" val="2059831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0" name="Straight Connector 3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Isosceles Triangle 4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8" name="Isosceles Triangle 4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9" name="Isosceles Triangle 4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51" name="Rectangle 5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4" name="Straight Connector 5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7" name="Isosceles Triangle 5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1" name="Isosceles Triangle 6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2" name="Isosceles Triangle 6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64" name="Rectangle 6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aph of a number of people&#10;&#10;Description automatically generated with medium confidence">
            <a:extLst>
              <a:ext uri="{FF2B5EF4-FFF2-40B4-BE49-F238E27FC236}">
                <a16:creationId xmlns:a16="http://schemas.microsoft.com/office/drawing/2014/main" id="{6C5ADD3D-602F-B6F8-BE6B-5ED23054098F}"/>
              </a:ext>
            </a:extLst>
          </p:cNvPr>
          <p:cNvPicPr>
            <a:picLocks noGrp="1" noChangeAspect="1"/>
          </p:cNvPicPr>
          <p:nvPr>
            <p:ph idx="1"/>
          </p:nvPr>
        </p:nvPicPr>
        <p:blipFill>
          <a:blip r:embed="rId3"/>
          <a:srcRect l="1" t="3302" r="1" b="1"/>
          <a:stretch/>
        </p:blipFill>
        <p:spPr>
          <a:xfrm>
            <a:off x="1105768" y="1180618"/>
            <a:ext cx="9484444" cy="4860772"/>
          </a:xfrm>
          <a:prstGeom prst="rect">
            <a:avLst/>
          </a:prstGeom>
        </p:spPr>
      </p:pic>
    </p:spTree>
    <p:extLst>
      <p:ext uri="{BB962C8B-B14F-4D97-AF65-F5344CB8AC3E}">
        <p14:creationId xmlns:p14="http://schemas.microsoft.com/office/powerpoint/2010/main" val="2200824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B73F7-AD68-0D1B-42E7-B1E13C9B65C6}"/>
              </a:ext>
            </a:extLst>
          </p:cNvPr>
          <p:cNvSpPr>
            <a:spLocks noGrp="1"/>
          </p:cNvSpPr>
          <p:nvPr>
            <p:ph type="title"/>
          </p:nvPr>
        </p:nvSpPr>
        <p:spPr/>
        <p:txBody>
          <a:bodyPr/>
          <a:lstStyle/>
          <a:p>
            <a:r>
              <a:rPr lang="en-US" dirty="0"/>
              <a:t>Child’s Flanker Task</a:t>
            </a:r>
          </a:p>
        </p:txBody>
      </p:sp>
      <p:sp>
        <p:nvSpPr>
          <p:cNvPr id="3" name="Content Placeholder 2">
            <a:extLst>
              <a:ext uri="{FF2B5EF4-FFF2-40B4-BE49-F238E27FC236}">
                <a16:creationId xmlns:a16="http://schemas.microsoft.com/office/drawing/2014/main" id="{56004463-8A87-531C-D3D1-6D23DADA60B2}"/>
              </a:ext>
            </a:extLst>
          </p:cNvPr>
          <p:cNvSpPr>
            <a:spLocks noGrp="1"/>
          </p:cNvSpPr>
          <p:nvPr>
            <p:ph idx="1"/>
          </p:nvPr>
        </p:nvSpPr>
        <p:spPr/>
        <p:txBody>
          <a:bodyPr/>
          <a:lstStyle/>
          <a:p>
            <a:r>
              <a:rPr lang="en-GB" dirty="0">
                <a:latin typeface="Times New Roman" panose="02020603050405020304" pitchFamily="18" charset="0"/>
                <a:cs typeface="Times New Roman" panose="02020603050405020304" pitchFamily="18" charset="0"/>
              </a:rPr>
              <a:t>cognitive psychology test </a:t>
            </a:r>
          </a:p>
          <a:p>
            <a:r>
              <a:rPr lang="en-GB" dirty="0">
                <a:latin typeface="Times New Roman" panose="02020603050405020304" pitchFamily="18" charset="0"/>
                <a:cs typeface="Times New Roman" panose="02020603050405020304" pitchFamily="18" charset="0"/>
              </a:rPr>
              <a:t>examines how distracting stimuli affect attention and conflict resolution</a:t>
            </a:r>
          </a:p>
          <a:p>
            <a:r>
              <a:rPr lang="en-GB" dirty="0">
                <a:latin typeface="Times New Roman" panose="02020603050405020304" pitchFamily="18" charset="0"/>
                <a:cs typeface="Times New Roman" panose="02020603050405020304" pitchFamily="18" charset="0"/>
              </a:rPr>
              <a:t>congruent or incongruent trials</a:t>
            </a:r>
          </a:p>
          <a:p>
            <a:r>
              <a:rPr lang="en-GB" dirty="0">
                <a:latin typeface="Times New Roman" panose="02020603050405020304" pitchFamily="18" charset="0"/>
                <a:cs typeface="Times New Roman" panose="02020603050405020304" pitchFamily="18" charset="0"/>
              </a:rPr>
              <a:t>The task measured reaction times and error rates</a:t>
            </a:r>
          </a:p>
        </p:txBody>
      </p:sp>
      <p:pic>
        <p:nvPicPr>
          <p:cNvPr id="5" name="Picture 4">
            <a:extLst>
              <a:ext uri="{FF2B5EF4-FFF2-40B4-BE49-F238E27FC236}">
                <a16:creationId xmlns:a16="http://schemas.microsoft.com/office/drawing/2014/main" id="{5042E04F-9130-99FF-1BFE-D4D30877822C}"/>
              </a:ext>
            </a:extLst>
          </p:cNvPr>
          <p:cNvPicPr>
            <a:picLocks noChangeAspect="1"/>
          </p:cNvPicPr>
          <p:nvPr/>
        </p:nvPicPr>
        <p:blipFill>
          <a:blip r:embed="rId3"/>
          <a:stretch>
            <a:fillRect/>
          </a:stretch>
        </p:blipFill>
        <p:spPr>
          <a:xfrm rot="19428268">
            <a:off x="4485662" y="356040"/>
            <a:ext cx="1505328" cy="1505328"/>
          </a:xfrm>
          <a:prstGeom prst="rect">
            <a:avLst/>
          </a:prstGeom>
        </p:spPr>
      </p:pic>
    </p:spTree>
    <p:extLst>
      <p:ext uri="{BB962C8B-B14F-4D97-AF65-F5344CB8AC3E}">
        <p14:creationId xmlns:p14="http://schemas.microsoft.com/office/powerpoint/2010/main" val="475258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09209-5EF8-9E70-832F-BE5558B19BCE}"/>
              </a:ext>
            </a:extLst>
          </p:cNvPr>
          <p:cNvSpPr>
            <a:spLocks noGrp="1"/>
          </p:cNvSpPr>
          <p:nvPr>
            <p:ph type="title"/>
          </p:nvPr>
        </p:nvSpPr>
        <p:spPr/>
        <p:txBody>
          <a:bodyPr/>
          <a:lstStyle/>
          <a:p>
            <a:r>
              <a:rPr lang="en-IT" dirty="0"/>
              <a:t>Childs Flanker Task</a:t>
            </a:r>
          </a:p>
        </p:txBody>
      </p:sp>
      <p:pic>
        <p:nvPicPr>
          <p:cNvPr id="9" name="Content Placeholder 8">
            <a:extLst>
              <a:ext uri="{FF2B5EF4-FFF2-40B4-BE49-F238E27FC236}">
                <a16:creationId xmlns:a16="http://schemas.microsoft.com/office/drawing/2014/main" id="{C5D919F6-2E7A-0D6B-8C20-0908213A5ADE}"/>
              </a:ext>
            </a:extLst>
          </p:cNvPr>
          <p:cNvPicPr>
            <a:picLocks noGrp="1" noChangeAspect="1"/>
          </p:cNvPicPr>
          <p:nvPr>
            <p:ph idx="1"/>
          </p:nvPr>
        </p:nvPicPr>
        <p:blipFill>
          <a:blip r:embed="rId2"/>
          <a:stretch>
            <a:fillRect/>
          </a:stretch>
        </p:blipFill>
        <p:spPr>
          <a:xfrm>
            <a:off x="1115816" y="1602521"/>
            <a:ext cx="7747501" cy="3881437"/>
          </a:xfrm>
          <a:prstGeom prst="rect">
            <a:avLst/>
          </a:prstGeom>
        </p:spPr>
      </p:pic>
      <p:pic>
        <p:nvPicPr>
          <p:cNvPr id="11" name="Picture 10">
            <a:extLst>
              <a:ext uri="{FF2B5EF4-FFF2-40B4-BE49-F238E27FC236}">
                <a16:creationId xmlns:a16="http://schemas.microsoft.com/office/drawing/2014/main" id="{AE6C73F9-BFBE-EC1F-6EF2-F904E3574B47}"/>
              </a:ext>
            </a:extLst>
          </p:cNvPr>
          <p:cNvPicPr>
            <a:picLocks noChangeAspect="1"/>
          </p:cNvPicPr>
          <p:nvPr/>
        </p:nvPicPr>
        <p:blipFill>
          <a:blip r:embed="rId3"/>
          <a:stretch>
            <a:fillRect/>
          </a:stretch>
        </p:blipFill>
        <p:spPr>
          <a:xfrm>
            <a:off x="1115816" y="2228380"/>
            <a:ext cx="7772400" cy="2629717"/>
          </a:xfrm>
          <a:prstGeom prst="rect">
            <a:avLst/>
          </a:prstGeom>
        </p:spPr>
      </p:pic>
      <p:pic>
        <p:nvPicPr>
          <p:cNvPr id="12" name="Picture 11">
            <a:extLst>
              <a:ext uri="{FF2B5EF4-FFF2-40B4-BE49-F238E27FC236}">
                <a16:creationId xmlns:a16="http://schemas.microsoft.com/office/drawing/2014/main" id="{A94588E3-33CC-819D-29E4-0B96416CBDCC}"/>
              </a:ext>
            </a:extLst>
          </p:cNvPr>
          <p:cNvPicPr>
            <a:picLocks noChangeAspect="1"/>
          </p:cNvPicPr>
          <p:nvPr/>
        </p:nvPicPr>
        <p:blipFill>
          <a:blip r:embed="rId4">
            <a:alphaModFix/>
          </a:blip>
          <a:stretch>
            <a:fillRect/>
          </a:stretch>
        </p:blipFill>
        <p:spPr>
          <a:xfrm>
            <a:off x="1207707" y="1702357"/>
            <a:ext cx="7655610" cy="3681764"/>
          </a:xfrm>
          <a:prstGeom prst="rect">
            <a:avLst/>
          </a:prstGeom>
        </p:spPr>
      </p:pic>
      <p:pic>
        <p:nvPicPr>
          <p:cNvPr id="13" name="Picture 12">
            <a:extLst>
              <a:ext uri="{FF2B5EF4-FFF2-40B4-BE49-F238E27FC236}">
                <a16:creationId xmlns:a16="http://schemas.microsoft.com/office/drawing/2014/main" id="{3F5970D3-6AEC-E9C7-587B-13420B08BDDC}"/>
              </a:ext>
            </a:extLst>
          </p:cNvPr>
          <p:cNvPicPr>
            <a:picLocks noChangeAspect="1"/>
          </p:cNvPicPr>
          <p:nvPr/>
        </p:nvPicPr>
        <p:blipFill>
          <a:blip r:embed="rId5"/>
          <a:stretch>
            <a:fillRect/>
          </a:stretch>
        </p:blipFill>
        <p:spPr>
          <a:xfrm>
            <a:off x="977882" y="2150315"/>
            <a:ext cx="7772400" cy="3005328"/>
          </a:xfrm>
          <a:prstGeom prst="rect">
            <a:avLst/>
          </a:prstGeom>
        </p:spPr>
      </p:pic>
    </p:spTree>
    <p:extLst>
      <p:ext uri="{BB962C8B-B14F-4D97-AF65-F5344CB8AC3E}">
        <p14:creationId xmlns:p14="http://schemas.microsoft.com/office/powerpoint/2010/main" val="277681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5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3500"/>
                            </p:stCondLst>
                            <p:childTnLst>
                              <p:par>
                                <p:cTn id="14" presetID="1" presetClass="entr" presetSubtype="0" fill="hold" nodeType="afterEffect">
                                  <p:stCondLst>
                                    <p:cond delay="150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645E9-75C2-9581-C9C8-6F9F1BDBEC1B}"/>
              </a:ext>
            </a:extLst>
          </p:cNvPr>
          <p:cNvSpPr>
            <a:spLocks noGrp="1"/>
          </p:cNvSpPr>
          <p:nvPr>
            <p:ph type="title"/>
          </p:nvPr>
        </p:nvSpPr>
        <p:spPr/>
        <p:txBody>
          <a:bodyPr/>
          <a:lstStyle/>
          <a:p>
            <a:r>
              <a:rPr lang="en-US" dirty="0"/>
              <a:t>Results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AC11C9-A3C5-C784-7D57-F12ACCE829E4}"/>
                  </a:ext>
                </a:extLst>
              </p:cNvPr>
              <p:cNvSpPr>
                <a:spLocks noGrp="1"/>
              </p:cNvSpPr>
              <p:nvPr>
                <p:ph idx="1"/>
              </p:nvPr>
            </p:nvSpPr>
            <p:spPr>
              <a:xfrm>
                <a:off x="1874520" y="5628640"/>
                <a:ext cx="7628082" cy="1113761"/>
              </a:xfrm>
            </p:spPr>
            <p:txBody>
              <a:bodyPr numCol="2">
                <a:normAutofit/>
              </a:bodyPr>
              <a:lstStyle/>
              <a:p>
                <a:pPr marL="0" indent="0" algn="just">
                  <a:lnSpc>
                    <a:spcPct val="120000"/>
                  </a:lnSpc>
                  <a:spcAft>
                    <a:spcPts val="1200"/>
                  </a:spcAft>
                  <a:buNone/>
                  <a:tabLst>
                    <a:tab pos="2790190" algn="ctr"/>
                    <a:tab pos="5581015" algn="r"/>
                  </a:tabLst>
                </a:pPr>
                <a14:m>
                  <m:oMath xmlns:m="http://schemas.openxmlformats.org/officeDocument/2006/math">
                    <m:sSub>
                      <m:sSubPr>
                        <m:ctrlPr>
                          <a:rPr lang="en-IT" sz="1800" i="1" smtClean="0">
                            <a:effectLst/>
                            <a:latin typeface="Cambria Math" panose="02040503050406030204" pitchFamily="18" charset="0"/>
                            <a:ea typeface="Calibri" panose="020F0502020204030204" pitchFamily="34" charset="0"/>
                          </a:rPr>
                        </m:ctrlPr>
                      </m:sSubPr>
                      <m:e>
                        <m:r>
                          <a:rPr lang="en-GB" sz="1800" i="1">
                            <a:effectLst/>
                            <a:latin typeface="Cambria Math" panose="02040503050406030204" pitchFamily="18" charset="0"/>
                            <a:ea typeface="Calibri" panose="020F0502020204030204" pitchFamily="34" charset="0"/>
                          </a:rPr>
                          <m:t>𝐶𝐼𝐼</m:t>
                        </m:r>
                      </m:e>
                      <m:sub>
                        <m:r>
                          <a:rPr lang="en-GB" sz="1800" i="1">
                            <a:effectLst/>
                            <a:latin typeface="Cambria Math" panose="02040503050406030204" pitchFamily="18" charset="0"/>
                            <a:ea typeface="Calibri" panose="020F0502020204030204" pitchFamily="34" charset="0"/>
                          </a:rPr>
                          <m:t>𝐴𝐶𝐶</m:t>
                        </m:r>
                      </m:sub>
                    </m:sSub>
                    <m:r>
                      <a:rPr lang="en-GB" sz="1800">
                        <a:effectLst/>
                        <a:latin typeface="Cambria Math" panose="02040503050406030204" pitchFamily="18" charset="0"/>
                        <a:ea typeface="Calibri" panose="020F0502020204030204" pitchFamily="34" charset="0"/>
                      </a:rPr>
                      <m:t>=</m:t>
                    </m:r>
                    <m:r>
                      <a:rPr lang="en-GB" sz="1800" i="1">
                        <a:effectLst/>
                        <a:latin typeface="Cambria Math" panose="02040503050406030204" pitchFamily="18" charset="0"/>
                        <a:ea typeface="Calibri" panose="020F0502020204030204" pitchFamily="34" charset="0"/>
                      </a:rPr>
                      <m:t>1− </m:t>
                    </m:r>
                    <m:f>
                      <m:fPr>
                        <m:ctrlPr>
                          <a:rPr lang="en-IT" sz="1800" i="1">
                            <a:effectLst/>
                            <a:latin typeface="Cambria Math" panose="02040503050406030204" pitchFamily="18" charset="0"/>
                            <a:ea typeface="Calibri" panose="020F0502020204030204" pitchFamily="34" charset="0"/>
                          </a:rPr>
                        </m:ctrlPr>
                      </m:fPr>
                      <m:num>
                        <m:sSub>
                          <m:sSubPr>
                            <m:ctrlPr>
                              <a:rPr lang="en-IT" sz="1800" i="1">
                                <a:effectLst/>
                                <a:latin typeface="Cambria Math" panose="02040503050406030204" pitchFamily="18" charset="0"/>
                                <a:ea typeface="Calibri" panose="020F0502020204030204" pitchFamily="34" charset="0"/>
                              </a:rPr>
                            </m:ctrlPr>
                          </m:sSubPr>
                          <m:e>
                            <m:r>
                              <a:rPr lang="en-GB" sz="1800" i="1">
                                <a:effectLst/>
                                <a:latin typeface="Cambria Math" panose="02040503050406030204" pitchFamily="18" charset="0"/>
                                <a:ea typeface="Calibri" panose="020F0502020204030204" pitchFamily="34" charset="0"/>
                              </a:rPr>
                              <m:t>𝐴𝐶𝐶</m:t>
                            </m:r>
                          </m:e>
                          <m:sub>
                            <m:r>
                              <a:rPr lang="en-GB" sz="1800" i="1">
                                <a:effectLst/>
                                <a:latin typeface="Cambria Math" panose="02040503050406030204" pitchFamily="18" charset="0"/>
                                <a:ea typeface="Calibri" panose="020F0502020204030204" pitchFamily="34" charset="0"/>
                              </a:rPr>
                              <m:t>𝑐</m:t>
                            </m:r>
                          </m:sub>
                        </m:sSub>
                        <m:r>
                          <a:rPr lang="en-GB" sz="1800" i="1">
                            <a:effectLst/>
                            <a:latin typeface="Cambria Math" panose="02040503050406030204" pitchFamily="18" charset="0"/>
                            <a:ea typeface="Calibri" panose="020F0502020204030204" pitchFamily="34" charset="0"/>
                          </a:rPr>
                          <m:t>− </m:t>
                        </m:r>
                        <m:sSub>
                          <m:sSubPr>
                            <m:ctrlPr>
                              <a:rPr lang="en-IT" sz="1800" i="1">
                                <a:effectLst/>
                                <a:latin typeface="Cambria Math" panose="02040503050406030204" pitchFamily="18" charset="0"/>
                                <a:ea typeface="Calibri" panose="020F0502020204030204" pitchFamily="34" charset="0"/>
                              </a:rPr>
                            </m:ctrlPr>
                          </m:sSubPr>
                          <m:e>
                            <m:r>
                              <a:rPr lang="en-GB" sz="1800" i="1">
                                <a:effectLst/>
                                <a:latin typeface="Cambria Math" panose="02040503050406030204" pitchFamily="18" charset="0"/>
                                <a:ea typeface="Calibri" panose="020F0502020204030204" pitchFamily="34" charset="0"/>
                              </a:rPr>
                              <m:t>𝐴𝐶𝐶</m:t>
                            </m:r>
                          </m:e>
                          <m:sub>
                            <m:r>
                              <a:rPr lang="en-GB" sz="1800" i="1">
                                <a:effectLst/>
                                <a:latin typeface="Cambria Math" panose="02040503050406030204" pitchFamily="18" charset="0"/>
                                <a:ea typeface="Calibri" panose="020F0502020204030204" pitchFamily="34" charset="0"/>
                              </a:rPr>
                              <m:t>𝑖</m:t>
                            </m:r>
                          </m:sub>
                        </m:sSub>
                      </m:num>
                      <m:den>
                        <m:f>
                          <m:fPr>
                            <m:ctrlPr>
                              <a:rPr lang="en-IT" sz="1800" i="1">
                                <a:effectLst/>
                                <a:latin typeface="Cambria Math" panose="02040503050406030204" pitchFamily="18" charset="0"/>
                                <a:ea typeface="Calibri" panose="020F0502020204030204" pitchFamily="34" charset="0"/>
                              </a:rPr>
                            </m:ctrlPr>
                          </m:fPr>
                          <m:num>
                            <m:sSub>
                              <m:sSubPr>
                                <m:ctrlPr>
                                  <a:rPr lang="en-IT" sz="1800" i="1">
                                    <a:effectLst/>
                                    <a:latin typeface="Cambria Math" panose="02040503050406030204" pitchFamily="18" charset="0"/>
                                    <a:ea typeface="Calibri" panose="020F0502020204030204" pitchFamily="34" charset="0"/>
                                  </a:rPr>
                                </m:ctrlPr>
                              </m:sSubPr>
                              <m:e>
                                <m:r>
                                  <a:rPr lang="en-GB" sz="1800" i="1">
                                    <a:effectLst/>
                                    <a:latin typeface="Cambria Math" panose="02040503050406030204" pitchFamily="18" charset="0"/>
                                    <a:ea typeface="Calibri" panose="020F0502020204030204" pitchFamily="34" charset="0"/>
                                  </a:rPr>
                                  <m:t>𝐴𝐶𝐶</m:t>
                                </m:r>
                              </m:e>
                              <m:sub>
                                <m:r>
                                  <a:rPr lang="en-GB" sz="1800" i="1">
                                    <a:effectLst/>
                                    <a:latin typeface="Cambria Math" panose="02040503050406030204" pitchFamily="18" charset="0"/>
                                    <a:ea typeface="Calibri" panose="020F0502020204030204" pitchFamily="34" charset="0"/>
                                  </a:rPr>
                                  <m:t>𝑐</m:t>
                                </m:r>
                              </m:sub>
                            </m:sSub>
                            <m:r>
                              <a:rPr lang="en-GB" sz="1800" i="1">
                                <a:effectLst/>
                                <a:latin typeface="Cambria Math" panose="02040503050406030204" pitchFamily="18" charset="0"/>
                                <a:ea typeface="Calibri" panose="020F0502020204030204" pitchFamily="34" charset="0"/>
                              </a:rPr>
                              <m:t>+</m:t>
                            </m:r>
                            <m:sSub>
                              <m:sSubPr>
                                <m:ctrlPr>
                                  <a:rPr lang="en-IT" sz="1800" i="1">
                                    <a:effectLst/>
                                    <a:latin typeface="Cambria Math" panose="02040503050406030204" pitchFamily="18" charset="0"/>
                                    <a:ea typeface="Calibri" panose="020F0502020204030204" pitchFamily="34" charset="0"/>
                                  </a:rPr>
                                </m:ctrlPr>
                              </m:sSubPr>
                              <m:e>
                                <m:r>
                                  <a:rPr lang="en-GB" sz="1800" i="1">
                                    <a:effectLst/>
                                    <a:latin typeface="Cambria Math" panose="02040503050406030204" pitchFamily="18" charset="0"/>
                                    <a:ea typeface="Calibri" panose="020F0502020204030204" pitchFamily="34" charset="0"/>
                                  </a:rPr>
                                  <m:t>𝐴𝐶𝐶</m:t>
                                </m:r>
                              </m:e>
                              <m:sub>
                                <m:r>
                                  <a:rPr lang="en-GB" sz="1800" i="1">
                                    <a:effectLst/>
                                    <a:latin typeface="Cambria Math" panose="02040503050406030204" pitchFamily="18" charset="0"/>
                                    <a:ea typeface="Calibri" panose="020F0502020204030204" pitchFamily="34" charset="0"/>
                                  </a:rPr>
                                  <m:t>𝑖</m:t>
                                </m:r>
                              </m:sub>
                            </m:sSub>
                          </m:num>
                          <m:den>
                            <m:r>
                              <a:rPr lang="en-GB" sz="1800" i="1">
                                <a:effectLst/>
                                <a:latin typeface="Cambria Math" panose="02040503050406030204" pitchFamily="18" charset="0"/>
                                <a:ea typeface="Calibri" panose="020F0502020204030204" pitchFamily="34" charset="0"/>
                              </a:rPr>
                              <m:t>2</m:t>
                            </m:r>
                          </m:den>
                        </m:f>
                      </m:den>
                    </m:f>
                  </m:oMath>
                </a14:m>
                <a:r>
                  <a:rPr lang="en-GB" sz="1800" dirty="0">
                    <a:effectLst/>
                    <a:latin typeface="Times New Roman" panose="02020603050405020304" pitchFamily="18" charset="0"/>
                    <a:ea typeface="Yu Mincho" panose="02020400000000000000" pitchFamily="18" charset="-128"/>
                  </a:rPr>
                  <a:t>	</a:t>
                </a:r>
                <a:endParaRPr lang="en-IT" sz="1800" dirty="0">
                  <a:effectLst/>
                  <a:latin typeface="Times New Roman" panose="02020603050405020304" pitchFamily="18" charset="0"/>
                  <a:ea typeface="Calibri" panose="020F0502020204030204" pitchFamily="34" charset="0"/>
                </a:endParaRPr>
              </a:p>
              <a:p>
                <a:pPr marL="0" indent="0">
                  <a:buNone/>
                </a:pPr>
                <a:r>
                  <a:rPr lang="en-GB" sz="1800" dirty="0">
                    <a:effectLst/>
                    <a:latin typeface="Times New Roman" panose="02020603050405020304" pitchFamily="18" charset="0"/>
                    <a:ea typeface="Calibri" panose="020F0502020204030204" pitchFamily="34" charset="0"/>
                  </a:rPr>
                  <a:t>	</a:t>
                </a:r>
                <a14:m>
                  <m:oMath xmlns:m="http://schemas.openxmlformats.org/officeDocument/2006/math">
                    <m:sSub>
                      <m:sSubPr>
                        <m:ctrlPr>
                          <a:rPr lang="en-IT" i="1">
                            <a:effectLst/>
                            <a:latin typeface="Cambria Math" panose="020405030504060302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𝐶𝐼𝐼</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𝑅𝑇</m:t>
                        </m:r>
                      </m:sub>
                    </m:sSub>
                    <m:r>
                      <a:rPr lang="en-GB" sz="1800">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1−</m:t>
                    </m:r>
                    <m:f>
                      <m:fPr>
                        <m:ctrlPr>
                          <a:rPr lang="en-IT" i="1">
                            <a:effectLst/>
                            <a:latin typeface="Cambria Math" panose="02040503050406030204" pitchFamily="18" charset="0"/>
                          </a:rPr>
                        </m:ctrlPr>
                      </m:fPr>
                      <m:num>
                        <m:sSub>
                          <m:sSubPr>
                            <m:ctrlPr>
                              <a:rPr lang="en-IT" i="1">
                                <a:effectLst/>
                                <a:latin typeface="Cambria Math" panose="020405030504060302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𝑅𝑇</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GB" sz="18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IT" i="1">
                                <a:effectLst/>
                                <a:latin typeface="Cambria Math" panose="020405030504060302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𝑅𝑇</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𝑐</m:t>
                            </m:r>
                          </m:sub>
                        </m:sSub>
                      </m:num>
                      <m:den>
                        <m:f>
                          <m:fPr>
                            <m:ctrlPr>
                              <a:rPr lang="en-IT" i="1">
                                <a:effectLst/>
                                <a:latin typeface="Cambria Math" panose="02040503050406030204" pitchFamily="18" charset="0"/>
                              </a:rPr>
                            </m:ctrlPr>
                          </m:fPr>
                          <m:num>
                            <m:sSub>
                              <m:sSubPr>
                                <m:ctrlPr>
                                  <a:rPr lang="en-IT" i="1">
                                    <a:effectLst/>
                                    <a:latin typeface="Cambria Math" panose="020405030504060302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𝑅𝑇</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T" i="1">
                                    <a:effectLst/>
                                    <a:latin typeface="Cambria Math" panose="020405030504060302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𝑅𝑇</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𝑐</m:t>
                                </m:r>
                              </m:sub>
                            </m:sSub>
                          </m:num>
                          <m:den>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den>
                        </m:f>
                      </m:den>
                    </m:f>
                  </m:oMath>
                </a14:m>
                <a:r>
                  <a:rPr lang="en-IT" dirty="0">
                    <a:effectLst/>
                  </a:rPr>
                  <a:t> </a:t>
                </a:r>
                <a:endParaRPr lang="en-US" dirty="0"/>
              </a:p>
              <a:p>
                <a:endParaRPr lang="en-US" dirty="0"/>
              </a:p>
            </p:txBody>
          </p:sp>
        </mc:Choice>
        <mc:Fallback xmlns="">
          <p:sp>
            <p:nvSpPr>
              <p:cNvPr id="3" name="Content Placeholder 2">
                <a:extLst>
                  <a:ext uri="{FF2B5EF4-FFF2-40B4-BE49-F238E27FC236}">
                    <a16:creationId xmlns:a16="http://schemas.microsoft.com/office/drawing/2014/main" id="{9AAC11C9-A3C5-C784-7D57-F12ACCE829E4}"/>
                  </a:ext>
                </a:extLst>
              </p:cNvPr>
              <p:cNvSpPr>
                <a:spLocks noGrp="1" noRot="1" noChangeAspect="1" noMove="1" noResize="1" noEditPoints="1" noAdjustHandles="1" noChangeArrowheads="1" noChangeShapeType="1" noTextEdit="1"/>
              </p:cNvSpPr>
              <p:nvPr>
                <p:ph idx="1"/>
              </p:nvPr>
            </p:nvSpPr>
            <p:spPr>
              <a:xfrm>
                <a:off x="1874520" y="5628640"/>
                <a:ext cx="7628082" cy="1113761"/>
              </a:xfrm>
              <a:blipFill>
                <a:blip r:embed="rId3"/>
                <a:stretch>
                  <a:fillRect/>
                </a:stretch>
              </a:blipFill>
            </p:spPr>
            <p:txBody>
              <a:bodyPr/>
              <a:lstStyle/>
              <a:p>
                <a:r>
                  <a:rPr lang="en-US">
                    <a:noFill/>
                  </a:rPr>
                  <a:t> </a:t>
                </a:r>
              </a:p>
            </p:txBody>
          </p:sp>
        </mc:Fallback>
      </mc:AlternateContent>
      <p:pic>
        <p:nvPicPr>
          <p:cNvPr id="4" name="Picture 3" descr="A group of colored bars&#10;&#10;Description automatically generated with medium confidence">
            <a:extLst>
              <a:ext uri="{FF2B5EF4-FFF2-40B4-BE49-F238E27FC236}">
                <a16:creationId xmlns:a16="http://schemas.microsoft.com/office/drawing/2014/main" id="{255F1466-B732-0ABC-834F-37ABD91971FB}"/>
              </a:ext>
            </a:extLst>
          </p:cNvPr>
          <p:cNvPicPr>
            <a:picLocks noChangeAspect="1"/>
          </p:cNvPicPr>
          <p:nvPr/>
        </p:nvPicPr>
        <p:blipFill>
          <a:blip r:embed="rId4"/>
          <a:stretch>
            <a:fillRect/>
          </a:stretch>
        </p:blipFill>
        <p:spPr>
          <a:xfrm>
            <a:off x="1661160" y="1270000"/>
            <a:ext cx="7497445" cy="3928099"/>
          </a:xfrm>
          <a:prstGeom prst="rect">
            <a:avLst/>
          </a:prstGeom>
        </p:spPr>
      </p:pic>
    </p:spTree>
    <p:extLst>
      <p:ext uri="{BB962C8B-B14F-4D97-AF65-F5344CB8AC3E}">
        <p14:creationId xmlns:p14="http://schemas.microsoft.com/office/powerpoint/2010/main" val="3638816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7" name="Group 86">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0" name="Straight Connector 3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Isosceles Triangle 4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8" name="Isosceles Triangle 4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9" name="Isosceles Triangle 4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88" name="Rectangle 8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4" name="Straight Connector 5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7" name="Isosceles Triangle 5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1" name="Isosceles Triangle 6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2" name="Isosceles Triangle 6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90" name="Rectangle 89">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blue and red squares with white text&#10;&#10;Description automatically generated">
            <a:extLst>
              <a:ext uri="{FF2B5EF4-FFF2-40B4-BE49-F238E27FC236}">
                <a16:creationId xmlns:a16="http://schemas.microsoft.com/office/drawing/2014/main" id="{06E83AD6-F6D9-FC33-E4C4-1C4035AC3725}"/>
              </a:ext>
            </a:extLst>
          </p:cNvPr>
          <p:cNvPicPr>
            <a:picLocks noGrp="1" noChangeAspect="1"/>
          </p:cNvPicPr>
          <p:nvPr>
            <p:ph idx="1"/>
          </p:nvPr>
        </p:nvPicPr>
        <p:blipFill>
          <a:blip r:embed="rId3"/>
          <a:stretch>
            <a:fillRect/>
          </a:stretch>
        </p:blipFill>
        <p:spPr>
          <a:xfrm>
            <a:off x="2963980" y="1340447"/>
            <a:ext cx="6140984" cy="4590386"/>
          </a:xfrm>
          <a:prstGeom prst="rect">
            <a:avLst/>
          </a:prstGeom>
        </p:spPr>
      </p:pic>
      <p:sp>
        <p:nvSpPr>
          <p:cNvPr id="5" name="TextBox 4">
            <a:extLst>
              <a:ext uri="{FF2B5EF4-FFF2-40B4-BE49-F238E27FC236}">
                <a16:creationId xmlns:a16="http://schemas.microsoft.com/office/drawing/2014/main" id="{77C5EBCF-570F-EB81-E33A-89F8D4368572}"/>
              </a:ext>
            </a:extLst>
          </p:cNvPr>
          <p:cNvSpPr txBox="1"/>
          <p:nvPr/>
        </p:nvSpPr>
        <p:spPr>
          <a:xfrm>
            <a:off x="10135361" y="5269706"/>
            <a:ext cx="1634573"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  p  &lt; 0.05</a:t>
            </a:r>
          </a:p>
          <a:p>
            <a:r>
              <a:rPr lang="en-US" sz="1100" dirty="0">
                <a:latin typeface="Times New Roman" panose="02020603050405020304" pitchFamily="18" charset="0"/>
                <a:cs typeface="Times New Roman" panose="02020603050405020304" pitchFamily="18" charset="0"/>
              </a:rPr>
              <a:t>(*)    p &lt; .01</a:t>
            </a:r>
          </a:p>
        </p:txBody>
      </p:sp>
      <p:sp>
        <p:nvSpPr>
          <p:cNvPr id="6" name="TextBox 5">
            <a:extLst>
              <a:ext uri="{FF2B5EF4-FFF2-40B4-BE49-F238E27FC236}">
                <a16:creationId xmlns:a16="http://schemas.microsoft.com/office/drawing/2014/main" id="{5A0CCDAF-4B18-9AD7-8B3E-99FC12DC07E0}"/>
              </a:ext>
            </a:extLst>
          </p:cNvPr>
          <p:cNvSpPr txBox="1"/>
          <p:nvPr/>
        </p:nvSpPr>
        <p:spPr>
          <a:xfrm>
            <a:off x="685348" y="573763"/>
            <a:ext cx="9121698" cy="369332"/>
          </a:xfrm>
          <a:prstGeom prst="rect">
            <a:avLst/>
          </a:prstGeom>
          <a:noFill/>
        </p:spPr>
        <p:txBody>
          <a:bodyPr wrap="square" rtlCol="0">
            <a:spAutoFit/>
          </a:bodyPr>
          <a:lstStyle/>
          <a:p>
            <a:r>
              <a:rPr lang="en-GB" dirty="0">
                <a:solidFill>
                  <a:schemeClr val="accent1"/>
                </a:solidFill>
                <a:effectLst/>
                <a:latin typeface="+mj-lt"/>
                <a:ea typeface="Calibri" panose="020F0502020204030204" pitchFamily="34" charset="0"/>
              </a:rPr>
              <a:t>Correlation Heatmap between the Risk-Taking, Framing, and Social media usage</a:t>
            </a:r>
            <a:r>
              <a:rPr lang="en-IT" dirty="0">
                <a:solidFill>
                  <a:schemeClr val="accent1"/>
                </a:solidFill>
                <a:effectLst/>
                <a:latin typeface="+mj-lt"/>
              </a:rPr>
              <a:t> </a:t>
            </a:r>
            <a:endParaRPr lang="en-US" dirty="0">
              <a:solidFill>
                <a:schemeClr val="accent1"/>
              </a:solidFill>
              <a:latin typeface="+mj-lt"/>
            </a:endParaRPr>
          </a:p>
        </p:txBody>
      </p:sp>
    </p:spTree>
    <p:extLst>
      <p:ext uri="{BB962C8B-B14F-4D97-AF65-F5344CB8AC3E}">
        <p14:creationId xmlns:p14="http://schemas.microsoft.com/office/powerpoint/2010/main" val="733470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diagram of a graph&#10;&#10;Description automatically generated with medium confidence">
            <a:extLst>
              <a:ext uri="{FF2B5EF4-FFF2-40B4-BE49-F238E27FC236}">
                <a16:creationId xmlns:a16="http://schemas.microsoft.com/office/drawing/2014/main" id="{D09898B7-DDAC-2DCC-508E-DCE13E1580C8}"/>
              </a:ext>
            </a:extLst>
          </p:cNvPr>
          <p:cNvPicPr>
            <a:picLocks noGrp="1" noChangeAspect="1"/>
          </p:cNvPicPr>
          <p:nvPr>
            <p:ph idx="1"/>
          </p:nvPr>
        </p:nvPicPr>
        <p:blipFill>
          <a:blip r:embed="rId3"/>
          <a:stretch>
            <a:fillRect/>
          </a:stretch>
        </p:blipFill>
        <p:spPr>
          <a:xfrm>
            <a:off x="3009725" y="1386220"/>
            <a:ext cx="6140984" cy="4590386"/>
          </a:xfrm>
          <a:prstGeom prst="rect">
            <a:avLst/>
          </a:prstGeom>
        </p:spPr>
      </p:pic>
      <p:sp>
        <p:nvSpPr>
          <p:cNvPr id="6" name="TextBox 5">
            <a:extLst>
              <a:ext uri="{FF2B5EF4-FFF2-40B4-BE49-F238E27FC236}">
                <a16:creationId xmlns:a16="http://schemas.microsoft.com/office/drawing/2014/main" id="{BD84FE93-E822-757E-C3AD-C86153D1FC52}"/>
              </a:ext>
            </a:extLst>
          </p:cNvPr>
          <p:cNvSpPr txBox="1"/>
          <p:nvPr/>
        </p:nvSpPr>
        <p:spPr>
          <a:xfrm>
            <a:off x="639194" y="551466"/>
            <a:ext cx="10641051" cy="369332"/>
          </a:xfrm>
          <a:prstGeom prst="rect">
            <a:avLst/>
          </a:prstGeom>
          <a:noFill/>
        </p:spPr>
        <p:txBody>
          <a:bodyPr wrap="square">
            <a:spAutoFit/>
          </a:bodyPr>
          <a:lstStyle/>
          <a:p>
            <a:r>
              <a:rPr lang="en-GB" sz="1800" dirty="0">
                <a:solidFill>
                  <a:schemeClr val="accent1"/>
                </a:solidFill>
                <a:effectLst/>
                <a:latin typeface="+mj-lt"/>
                <a:ea typeface="Calibri" panose="020F0502020204030204" pitchFamily="34" charset="0"/>
              </a:rPr>
              <a:t>Correlation Heatmap between the Risk-Taking, Framing, Social media usage and Cognitive Control</a:t>
            </a:r>
            <a:r>
              <a:rPr lang="en-IT" dirty="0">
                <a:solidFill>
                  <a:schemeClr val="accent1"/>
                </a:solidFill>
                <a:effectLst/>
                <a:latin typeface="+mj-lt"/>
              </a:rPr>
              <a:t> </a:t>
            </a:r>
            <a:endParaRPr lang="en-US" dirty="0">
              <a:solidFill>
                <a:schemeClr val="accent1"/>
              </a:solidFill>
              <a:latin typeface="+mj-lt"/>
            </a:endParaRPr>
          </a:p>
        </p:txBody>
      </p:sp>
      <p:sp>
        <p:nvSpPr>
          <p:cNvPr id="8" name="TextBox 7">
            <a:extLst>
              <a:ext uri="{FF2B5EF4-FFF2-40B4-BE49-F238E27FC236}">
                <a16:creationId xmlns:a16="http://schemas.microsoft.com/office/drawing/2014/main" id="{51EE279A-5AEB-9C78-262F-C2FF0389E4BC}"/>
              </a:ext>
            </a:extLst>
          </p:cNvPr>
          <p:cNvSpPr txBox="1"/>
          <p:nvPr/>
        </p:nvSpPr>
        <p:spPr>
          <a:xfrm>
            <a:off x="10271239" y="5296965"/>
            <a:ext cx="6105292" cy="430887"/>
          </a:xfrm>
          <a:prstGeom prst="rect">
            <a:avLst/>
          </a:prstGeom>
          <a:noFill/>
        </p:spPr>
        <p:txBody>
          <a:bodyPr wrap="square">
            <a:spAutoFit/>
          </a:bodyPr>
          <a:lstStyle/>
          <a:p>
            <a:r>
              <a:rPr lang="en-US" sz="1100" dirty="0">
                <a:latin typeface="Times New Roman" panose="02020603050405020304" pitchFamily="18" charset="0"/>
                <a:cs typeface="Times New Roman" panose="02020603050405020304" pitchFamily="18" charset="0"/>
              </a:rPr>
              <a:t>(**)  p  &lt; 0.05</a:t>
            </a:r>
          </a:p>
          <a:p>
            <a:r>
              <a:rPr lang="en-US" sz="1100" dirty="0">
                <a:latin typeface="Times New Roman" panose="02020603050405020304" pitchFamily="18" charset="0"/>
                <a:cs typeface="Times New Roman" panose="02020603050405020304" pitchFamily="18" charset="0"/>
              </a:rPr>
              <a:t>(*)    p &lt; .01</a:t>
            </a:r>
          </a:p>
        </p:txBody>
      </p:sp>
    </p:spTree>
    <p:extLst>
      <p:ext uri="{BB962C8B-B14F-4D97-AF65-F5344CB8AC3E}">
        <p14:creationId xmlns:p14="http://schemas.microsoft.com/office/powerpoint/2010/main" val="3460767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2C51835A-D1AF-5591-030B-1D5754ADA4C7}"/>
              </a:ext>
            </a:extLst>
          </p:cNvPr>
          <p:cNvSpPr>
            <a:spLocks noGrp="1"/>
          </p:cNvSpPr>
          <p:nvPr>
            <p:ph type="title"/>
          </p:nvPr>
        </p:nvSpPr>
        <p:spPr>
          <a:xfrm>
            <a:off x="677334" y="609600"/>
            <a:ext cx="8596668" cy="1320800"/>
          </a:xfrm>
        </p:spPr>
        <p:txBody>
          <a:bodyPr>
            <a:normAutofit/>
          </a:bodyPr>
          <a:lstStyle/>
          <a:p>
            <a:r>
              <a:rPr lang="en-US" dirty="0"/>
              <a:t>Logistic Regression for Risk-taking</a:t>
            </a:r>
          </a:p>
        </p:txBody>
      </p:sp>
      <p:graphicFrame>
        <p:nvGraphicFramePr>
          <p:cNvPr id="4" name="Content Placeholder 3">
            <a:extLst>
              <a:ext uri="{FF2B5EF4-FFF2-40B4-BE49-F238E27FC236}">
                <a16:creationId xmlns:a16="http://schemas.microsoft.com/office/drawing/2014/main" id="{C720B494-D69B-0CAB-0924-E557DFFEF90E}"/>
              </a:ext>
            </a:extLst>
          </p:cNvPr>
          <p:cNvGraphicFramePr>
            <a:graphicFrameLocks noGrp="1"/>
          </p:cNvGraphicFramePr>
          <p:nvPr>
            <p:ph idx="1"/>
            <p:extLst>
              <p:ext uri="{D42A27DB-BD31-4B8C-83A1-F6EECF244321}">
                <p14:modId xmlns:p14="http://schemas.microsoft.com/office/powerpoint/2010/main" val="4248740582"/>
              </p:ext>
            </p:extLst>
          </p:nvPr>
        </p:nvGraphicFramePr>
        <p:xfrm>
          <a:off x="677863" y="2819067"/>
          <a:ext cx="8596315" cy="2564484"/>
        </p:xfrm>
        <a:graphic>
          <a:graphicData uri="http://schemas.openxmlformats.org/drawingml/2006/table">
            <a:tbl>
              <a:tblPr firstRow="1" firstCol="1" bandRow="1">
                <a:tableStyleId>{5C22544A-7EE6-4342-B048-85BDC9FD1C3A}</a:tableStyleId>
              </a:tblPr>
              <a:tblGrid>
                <a:gridCol w="2815160">
                  <a:extLst>
                    <a:ext uri="{9D8B030D-6E8A-4147-A177-3AD203B41FA5}">
                      <a16:colId xmlns:a16="http://schemas.microsoft.com/office/drawing/2014/main" val="1782413397"/>
                    </a:ext>
                  </a:extLst>
                </a:gridCol>
                <a:gridCol w="1753969">
                  <a:extLst>
                    <a:ext uri="{9D8B030D-6E8A-4147-A177-3AD203B41FA5}">
                      <a16:colId xmlns:a16="http://schemas.microsoft.com/office/drawing/2014/main" val="2021050375"/>
                    </a:ext>
                  </a:extLst>
                </a:gridCol>
                <a:gridCol w="1563754">
                  <a:extLst>
                    <a:ext uri="{9D8B030D-6E8A-4147-A177-3AD203B41FA5}">
                      <a16:colId xmlns:a16="http://schemas.microsoft.com/office/drawing/2014/main" val="1526613269"/>
                    </a:ext>
                  </a:extLst>
                </a:gridCol>
                <a:gridCol w="1356856">
                  <a:extLst>
                    <a:ext uri="{9D8B030D-6E8A-4147-A177-3AD203B41FA5}">
                      <a16:colId xmlns:a16="http://schemas.microsoft.com/office/drawing/2014/main" val="2606035015"/>
                    </a:ext>
                  </a:extLst>
                </a:gridCol>
                <a:gridCol w="1106576">
                  <a:extLst>
                    <a:ext uri="{9D8B030D-6E8A-4147-A177-3AD203B41FA5}">
                      <a16:colId xmlns:a16="http://schemas.microsoft.com/office/drawing/2014/main" val="665933048"/>
                    </a:ext>
                  </a:extLst>
                </a:gridCol>
              </a:tblGrid>
              <a:tr h="427414">
                <a:tc>
                  <a:txBody>
                    <a:bodyPr/>
                    <a:lstStyle/>
                    <a:p>
                      <a:pPr algn="l">
                        <a:lnSpc>
                          <a:spcPct val="120000"/>
                        </a:lnSpc>
                        <a:spcAft>
                          <a:spcPts val="1200"/>
                        </a:spcAft>
                      </a:pPr>
                      <a:r>
                        <a:rPr lang="en-GB" sz="2100">
                          <a:effectLst/>
                        </a:rPr>
                        <a:t>Variable</a:t>
                      </a:r>
                      <a:endParaRPr lang="en-IT" sz="2500">
                        <a:effectLst/>
                        <a:latin typeface="Times New Roman" panose="02020603050405020304" pitchFamily="18" charset="0"/>
                        <a:ea typeface="Calibri" panose="020F0502020204030204" pitchFamily="34" charset="0"/>
                      </a:endParaRPr>
                    </a:p>
                  </a:txBody>
                  <a:tcPr marL="144162" marR="144162" marT="0" marB="0" anchor="ctr"/>
                </a:tc>
                <a:tc>
                  <a:txBody>
                    <a:bodyPr/>
                    <a:lstStyle/>
                    <a:p>
                      <a:pPr algn="ctr">
                        <a:lnSpc>
                          <a:spcPct val="120000"/>
                        </a:lnSpc>
                        <a:spcAft>
                          <a:spcPts val="1200"/>
                        </a:spcAft>
                      </a:pPr>
                      <a:r>
                        <a:rPr lang="en-GB" sz="2100">
                          <a:effectLst/>
                        </a:rPr>
                        <a:t>Coefficient</a:t>
                      </a:r>
                      <a:endParaRPr lang="en-IT" sz="2500">
                        <a:effectLst/>
                        <a:latin typeface="Times New Roman" panose="02020603050405020304" pitchFamily="18" charset="0"/>
                        <a:ea typeface="Calibri" panose="020F0502020204030204" pitchFamily="34" charset="0"/>
                      </a:endParaRPr>
                    </a:p>
                  </a:txBody>
                  <a:tcPr marL="144162" marR="144162" marT="0" marB="0" anchor="ctr"/>
                </a:tc>
                <a:tc>
                  <a:txBody>
                    <a:bodyPr/>
                    <a:lstStyle/>
                    <a:p>
                      <a:pPr algn="ctr">
                        <a:lnSpc>
                          <a:spcPct val="120000"/>
                        </a:lnSpc>
                        <a:spcAft>
                          <a:spcPts val="1200"/>
                        </a:spcAft>
                      </a:pPr>
                      <a:r>
                        <a:rPr lang="en-GB" sz="2100">
                          <a:effectLst/>
                        </a:rPr>
                        <a:t>Std Error</a:t>
                      </a:r>
                      <a:endParaRPr lang="en-IT" sz="2500">
                        <a:effectLst/>
                        <a:latin typeface="Times New Roman" panose="02020603050405020304" pitchFamily="18" charset="0"/>
                        <a:ea typeface="Calibri" panose="020F0502020204030204" pitchFamily="34" charset="0"/>
                      </a:endParaRPr>
                    </a:p>
                  </a:txBody>
                  <a:tcPr marL="144162" marR="144162" marT="0" marB="0" anchor="ctr"/>
                </a:tc>
                <a:tc>
                  <a:txBody>
                    <a:bodyPr/>
                    <a:lstStyle/>
                    <a:p>
                      <a:pPr algn="ctr">
                        <a:lnSpc>
                          <a:spcPct val="120000"/>
                        </a:lnSpc>
                        <a:spcAft>
                          <a:spcPts val="1200"/>
                        </a:spcAft>
                      </a:pPr>
                      <a:r>
                        <a:rPr lang="en-GB" sz="2100">
                          <a:effectLst/>
                        </a:rPr>
                        <a:t>z-value</a:t>
                      </a:r>
                      <a:endParaRPr lang="en-IT" sz="2500">
                        <a:effectLst/>
                        <a:latin typeface="Times New Roman" panose="02020603050405020304" pitchFamily="18" charset="0"/>
                        <a:ea typeface="Calibri" panose="020F0502020204030204" pitchFamily="34" charset="0"/>
                      </a:endParaRPr>
                    </a:p>
                  </a:txBody>
                  <a:tcPr marL="144162" marR="144162" marT="0" marB="0" anchor="ctr"/>
                </a:tc>
                <a:tc>
                  <a:txBody>
                    <a:bodyPr/>
                    <a:lstStyle/>
                    <a:p>
                      <a:pPr algn="ctr">
                        <a:lnSpc>
                          <a:spcPct val="120000"/>
                        </a:lnSpc>
                        <a:spcAft>
                          <a:spcPts val="1200"/>
                        </a:spcAft>
                      </a:pPr>
                      <a:r>
                        <a:rPr lang="en-GB" sz="2100">
                          <a:effectLst/>
                        </a:rPr>
                        <a:t>P&gt;|z|</a:t>
                      </a:r>
                      <a:endParaRPr lang="en-IT" sz="2500">
                        <a:effectLst/>
                        <a:latin typeface="Times New Roman" panose="02020603050405020304" pitchFamily="18" charset="0"/>
                        <a:ea typeface="Calibri" panose="020F0502020204030204" pitchFamily="34" charset="0"/>
                      </a:endParaRPr>
                    </a:p>
                  </a:txBody>
                  <a:tcPr marL="144162" marR="144162" marT="0" marB="0" anchor="ctr"/>
                </a:tc>
                <a:extLst>
                  <a:ext uri="{0D108BD9-81ED-4DB2-BD59-A6C34878D82A}">
                    <a16:rowId xmlns:a16="http://schemas.microsoft.com/office/drawing/2014/main" val="801492749"/>
                  </a:ext>
                </a:extLst>
              </a:tr>
              <a:tr h="427414">
                <a:tc>
                  <a:txBody>
                    <a:bodyPr/>
                    <a:lstStyle/>
                    <a:p>
                      <a:pPr algn="l">
                        <a:lnSpc>
                          <a:spcPct val="120000"/>
                        </a:lnSpc>
                        <a:spcAft>
                          <a:spcPts val="1200"/>
                        </a:spcAft>
                      </a:pPr>
                      <a:r>
                        <a:rPr lang="en-GB" sz="2100">
                          <a:effectLst/>
                        </a:rPr>
                        <a:t>Social media usage</a:t>
                      </a:r>
                      <a:endParaRPr lang="en-IT" sz="2500">
                        <a:effectLst/>
                        <a:latin typeface="Times New Roman" panose="02020603050405020304" pitchFamily="18" charset="0"/>
                        <a:ea typeface="Calibri" panose="020F0502020204030204" pitchFamily="34" charset="0"/>
                      </a:endParaRPr>
                    </a:p>
                  </a:txBody>
                  <a:tcPr marL="144162" marR="144162" marT="0" marB="0" anchor="ctr"/>
                </a:tc>
                <a:tc>
                  <a:txBody>
                    <a:bodyPr/>
                    <a:lstStyle/>
                    <a:p>
                      <a:pPr algn="ctr">
                        <a:lnSpc>
                          <a:spcPct val="120000"/>
                        </a:lnSpc>
                        <a:spcAft>
                          <a:spcPts val="1200"/>
                        </a:spcAft>
                      </a:pPr>
                      <a:r>
                        <a:rPr lang="en-GB" sz="2100">
                          <a:effectLst/>
                        </a:rPr>
                        <a:t>0.002</a:t>
                      </a:r>
                      <a:endParaRPr lang="en-IT" sz="2500">
                        <a:effectLst/>
                        <a:latin typeface="Times New Roman" panose="02020603050405020304" pitchFamily="18" charset="0"/>
                        <a:ea typeface="Calibri" panose="020F0502020204030204" pitchFamily="34" charset="0"/>
                      </a:endParaRPr>
                    </a:p>
                  </a:txBody>
                  <a:tcPr marL="144162" marR="144162" marT="0" marB="0" anchor="ctr"/>
                </a:tc>
                <a:tc>
                  <a:txBody>
                    <a:bodyPr/>
                    <a:lstStyle/>
                    <a:p>
                      <a:pPr algn="ctr">
                        <a:lnSpc>
                          <a:spcPct val="120000"/>
                        </a:lnSpc>
                        <a:spcAft>
                          <a:spcPts val="1200"/>
                        </a:spcAft>
                      </a:pPr>
                      <a:r>
                        <a:rPr lang="en-GB" sz="2100">
                          <a:effectLst/>
                        </a:rPr>
                        <a:t>0.00</a:t>
                      </a:r>
                      <a:endParaRPr lang="en-IT" sz="2500">
                        <a:effectLst/>
                        <a:latin typeface="Times New Roman" panose="02020603050405020304" pitchFamily="18" charset="0"/>
                        <a:ea typeface="Calibri" panose="020F0502020204030204" pitchFamily="34" charset="0"/>
                      </a:endParaRPr>
                    </a:p>
                  </a:txBody>
                  <a:tcPr marL="144162" marR="144162" marT="0" marB="0" anchor="ctr"/>
                </a:tc>
                <a:tc>
                  <a:txBody>
                    <a:bodyPr/>
                    <a:lstStyle/>
                    <a:p>
                      <a:pPr algn="ctr">
                        <a:lnSpc>
                          <a:spcPct val="120000"/>
                        </a:lnSpc>
                        <a:spcAft>
                          <a:spcPts val="1200"/>
                        </a:spcAft>
                      </a:pPr>
                      <a:r>
                        <a:rPr lang="en-GB" sz="2100">
                          <a:effectLst/>
                        </a:rPr>
                        <a:t>2.28</a:t>
                      </a:r>
                      <a:endParaRPr lang="en-IT" sz="2500">
                        <a:effectLst/>
                        <a:latin typeface="Times New Roman" panose="02020603050405020304" pitchFamily="18" charset="0"/>
                        <a:ea typeface="Calibri" panose="020F0502020204030204" pitchFamily="34" charset="0"/>
                      </a:endParaRPr>
                    </a:p>
                  </a:txBody>
                  <a:tcPr marL="144162" marR="144162" marT="0" marB="0" anchor="ctr"/>
                </a:tc>
                <a:tc>
                  <a:txBody>
                    <a:bodyPr/>
                    <a:lstStyle/>
                    <a:p>
                      <a:pPr algn="ctr">
                        <a:lnSpc>
                          <a:spcPct val="120000"/>
                        </a:lnSpc>
                        <a:spcAft>
                          <a:spcPts val="1200"/>
                        </a:spcAft>
                      </a:pPr>
                      <a:r>
                        <a:rPr lang="en-GB" sz="2100">
                          <a:effectLst/>
                        </a:rPr>
                        <a:t>0.02</a:t>
                      </a:r>
                      <a:endParaRPr lang="en-IT" sz="2500">
                        <a:effectLst/>
                        <a:latin typeface="Times New Roman" panose="02020603050405020304" pitchFamily="18" charset="0"/>
                        <a:ea typeface="Calibri" panose="020F0502020204030204" pitchFamily="34" charset="0"/>
                      </a:endParaRPr>
                    </a:p>
                  </a:txBody>
                  <a:tcPr marL="144162" marR="144162" marT="0" marB="0" anchor="ctr"/>
                </a:tc>
                <a:extLst>
                  <a:ext uri="{0D108BD9-81ED-4DB2-BD59-A6C34878D82A}">
                    <a16:rowId xmlns:a16="http://schemas.microsoft.com/office/drawing/2014/main" val="2358368548"/>
                  </a:ext>
                </a:extLst>
              </a:tr>
              <a:tr h="427414">
                <a:tc>
                  <a:txBody>
                    <a:bodyPr/>
                    <a:lstStyle/>
                    <a:p>
                      <a:pPr algn="l">
                        <a:lnSpc>
                          <a:spcPct val="120000"/>
                        </a:lnSpc>
                        <a:spcAft>
                          <a:spcPts val="1200"/>
                        </a:spcAft>
                      </a:pPr>
                      <a:r>
                        <a:rPr lang="en-GB" sz="2100">
                          <a:effectLst/>
                        </a:rPr>
                        <a:t>Gender</a:t>
                      </a:r>
                      <a:endParaRPr lang="en-IT" sz="2500">
                        <a:effectLst/>
                        <a:latin typeface="Times New Roman" panose="02020603050405020304" pitchFamily="18" charset="0"/>
                        <a:ea typeface="Calibri" panose="020F0502020204030204" pitchFamily="34" charset="0"/>
                      </a:endParaRPr>
                    </a:p>
                  </a:txBody>
                  <a:tcPr marL="144162" marR="144162" marT="0" marB="0" anchor="ctr"/>
                </a:tc>
                <a:tc>
                  <a:txBody>
                    <a:bodyPr/>
                    <a:lstStyle/>
                    <a:p>
                      <a:pPr algn="ctr">
                        <a:lnSpc>
                          <a:spcPct val="120000"/>
                        </a:lnSpc>
                        <a:spcAft>
                          <a:spcPts val="1200"/>
                        </a:spcAft>
                      </a:pPr>
                      <a:r>
                        <a:rPr lang="en-GB" sz="2100">
                          <a:effectLst/>
                        </a:rPr>
                        <a:t>-0.60</a:t>
                      </a:r>
                      <a:endParaRPr lang="en-IT" sz="2500">
                        <a:effectLst/>
                        <a:latin typeface="Times New Roman" panose="02020603050405020304" pitchFamily="18" charset="0"/>
                        <a:ea typeface="Calibri" panose="020F0502020204030204" pitchFamily="34" charset="0"/>
                      </a:endParaRPr>
                    </a:p>
                  </a:txBody>
                  <a:tcPr marL="144162" marR="144162" marT="0" marB="0" anchor="ctr"/>
                </a:tc>
                <a:tc>
                  <a:txBody>
                    <a:bodyPr/>
                    <a:lstStyle/>
                    <a:p>
                      <a:pPr algn="ctr">
                        <a:lnSpc>
                          <a:spcPct val="120000"/>
                        </a:lnSpc>
                        <a:spcAft>
                          <a:spcPts val="1200"/>
                        </a:spcAft>
                      </a:pPr>
                      <a:r>
                        <a:rPr lang="en-GB" sz="2100">
                          <a:effectLst/>
                        </a:rPr>
                        <a:t>0.19</a:t>
                      </a:r>
                      <a:endParaRPr lang="en-IT" sz="2500">
                        <a:effectLst/>
                        <a:latin typeface="Times New Roman" panose="02020603050405020304" pitchFamily="18" charset="0"/>
                        <a:ea typeface="Calibri" panose="020F0502020204030204" pitchFamily="34" charset="0"/>
                      </a:endParaRPr>
                    </a:p>
                  </a:txBody>
                  <a:tcPr marL="144162" marR="144162" marT="0" marB="0" anchor="ctr"/>
                </a:tc>
                <a:tc>
                  <a:txBody>
                    <a:bodyPr/>
                    <a:lstStyle/>
                    <a:p>
                      <a:pPr algn="ctr">
                        <a:lnSpc>
                          <a:spcPct val="120000"/>
                        </a:lnSpc>
                        <a:spcAft>
                          <a:spcPts val="1200"/>
                        </a:spcAft>
                      </a:pPr>
                      <a:r>
                        <a:rPr lang="en-GB" sz="2100">
                          <a:effectLst/>
                        </a:rPr>
                        <a:t>-3.21</a:t>
                      </a:r>
                      <a:endParaRPr lang="en-IT" sz="2500">
                        <a:effectLst/>
                        <a:latin typeface="Times New Roman" panose="02020603050405020304" pitchFamily="18" charset="0"/>
                        <a:ea typeface="Calibri" panose="020F0502020204030204" pitchFamily="34" charset="0"/>
                      </a:endParaRPr>
                    </a:p>
                  </a:txBody>
                  <a:tcPr marL="144162" marR="144162" marT="0" marB="0" anchor="ctr"/>
                </a:tc>
                <a:tc>
                  <a:txBody>
                    <a:bodyPr/>
                    <a:lstStyle/>
                    <a:p>
                      <a:pPr algn="ctr">
                        <a:lnSpc>
                          <a:spcPct val="120000"/>
                        </a:lnSpc>
                        <a:spcAft>
                          <a:spcPts val="1200"/>
                        </a:spcAft>
                      </a:pPr>
                      <a:r>
                        <a:rPr lang="en-GB" sz="2100">
                          <a:effectLst/>
                        </a:rPr>
                        <a:t>0.00</a:t>
                      </a:r>
                      <a:endParaRPr lang="en-IT" sz="2500">
                        <a:effectLst/>
                        <a:latin typeface="Times New Roman" panose="02020603050405020304" pitchFamily="18" charset="0"/>
                        <a:ea typeface="Calibri" panose="020F0502020204030204" pitchFamily="34" charset="0"/>
                      </a:endParaRPr>
                    </a:p>
                  </a:txBody>
                  <a:tcPr marL="144162" marR="144162" marT="0" marB="0" anchor="ctr"/>
                </a:tc>
                <a:extLst>
                  <a:ext uri="{0D108BD9-81ED-4DB2-BD59-A6C34878D82A}">
                    <a16:rowId xmlns:a16="http://schemas.microsoft.com/office/drawing/2014/main" val="2763536477"/>
                  </a:ext>
                </a:extLst>
              </a:tr>
              <a:tr h="427414">
                <a:tc>
                  <a:txBody>
                    <a:bodyPr/>
                    <a:lstStyle/>
                    <a:p>
                      <a:pPr algn="l">
                        <a:lnSpc>
                          <a:spcPct val="120000"/>
                        </a:lnSpc>
                        <a:spcAft>
                          <a:spcPts val="1200"/>
                        </a:spcAft>
                      </a:pPr>
                      <a:r>
                        <a:rPr lang="en-GB" sz="2100">
                          <a:effectLst/>
                        </a:rPr>
                        <a:t>Framing</a:t>
                      </a:r>
                      <a:endParaRPr lang="en-IT" sz="2500">
                        <a:effectLst/>
                        <a:latin typeface="Times New Roman" panose="02020603050405020304" pitchFamily="18" charset="0"/>
                        <a:ea typeface="Calibri" panose="020F0502020204030204" pitchFamily="34" charset="0"/>
                      </a:endParaRPr>
                    </a:p>
                  </a:txBody>
                  <a:tcPr marL="144162" marR="144162" marT="0" marB="0" anchor="ctr"/>
                </a:tc>
                <a:tc>
                  <a:txBody>
                    <a:bodyPr/>
                    <a:lstStyle/>
                    <a:p>
                      <a:pPr algn="ctr">
                        <a:lnSpc>
                          <a:spcPct val="120000"/>
                        </a:lnSpc>
                        <a:spcAft>
                          <a:spcPts val="1200"/>
                        </a:spcAft>
                      </a:pPr>
                      <a:r>
                        <a:rPr lang="en-GB" sz="2100">
                          <a:effectLst/>
                        </a:rPr>
                        <a:t>-0.25</a:t>
                      </a:r>
                      <a:endParaRPr lang="en-IT" sz="2500">
                        <a:effectLst/>
                        <a:latin typeface="Times New Roman" panose="02020603050405020304" pitchFamily="18" charset="0"/>
                        <a:ea typeface="Calibri" panose="020F0502020204030204" pitchFamily="34" charset="0"/>
                      </a:endParaRPr>
                    </a:p>
                  </a:txBody>
                  <a:tcPr marL="144162" marR="144162" marT="0" marB="0" anchor="ctr"/>
                </a:tc>
                <a:tc>
                  <a:txBody>
                    <a:bodyPr/>
                    <a:lstStyle/>
                    <a:p>
                      <a:pPr algn="ctr">
                        <a:lnSpc>
                          <a:spcPct val="120000"/>
                        </a:lnSpc>
                        <a:spcAft>
                          <a:spcPts val="1200"/>
                        </a:spcAft>
                      </a:pPr>
                      <a:r>
                        <a:rPr lang="en-GB" sz="2100">
                          <a:effectLst/>
                        </a:rPr>
                        <a:t>0.19</a:t>
                      </a:r>
                      <a:endParaRPr lang="en-IT" sz="2500">
                        <a:effectLst/>
                        <a:latin typeface="Times New Roman" panose="02020603050405020304" pitchFamily="18" charset="0"/>
                        <a:ea typeface="Calibri" panose="020F0502020204030204" pitchFamily="34" charset="0"/>
                      </a:endParaRPr>
                    </a:p>
                  </a:txBody>
                  <a:tcPr marL="144162" marR="144162" marT="0" marB="0" anchor="ctr"/>
                </a:tc>
                <a:tc>
                  <a:txBody>
                    <a:bodyPr/>
                    <a:lstStyle/>
                    <a:p>
                      <a:pPr algn="ctr">
                        <a:lnSpc>
                          <a:spcPct val="120000"/>
                        </a:lnSpc>
                        <a:spcAft>
                          <a:spcPts val="1200"/>
                        </a:spcAft>
                      </a:pPr>
                      <a:r>
                        <a:rPr lang="en-GB" sz="2100">
                          <a:effectLst/>
                        </a:rPr>
                        <a:t>-1.31</a:t>
                      </a:r>
                      <a:endParaRPr lang="en-IT" sz="2500">
                        <a:effectLst/>
                        <a:latin typeface="Times New Roman" panose="02020603050405020304" pitchFamily="18" charset="0"/>
                        <a:ea typeface="Calibri" panose="020F0502020204030204" pitchFamily="34" charset="0"/>
                      </a:endParaRPr>
                    </a:p>
                  </a:txBody>
                  <a:tcPr marL="144162" marR="144162" marT="0" marB="0" anchor="ctr"/>
                </a:tc>
                <a:tc>
                  <a:txBody>
                    <a:bodyPr/>
                    <a:lstStyle/>
                    <a:p>
                      <a:pPr algn="ctr">
                        <a:lnSpc>
                          <a:spcPct val="120000"/>
                        </a:lnSpc>
                        <a:spcAft>
                          <a:spcPts val="1200"/>
                        </a:spcAft>
                      </a:pPr>
                      <a:r>
                        <a:rPr lang="en-GB" sz="2100">
                          <a:effectLst/>
                        </a:rPr>
                        <a:t>0.19</a:t>
                      </a:r>
                      <a:endParaRPr lang="en-IT" sz="2500">
                        <a:effectLst/>
                        <a:latin typeface="Times New Roman" panose="02020603050405020304" pitchFamily="18" charset="0"/>
                        <a:ea typeface="Calibri" panose="020F0502020204030204" pitchFamily="34" charset="0"/>
                      </a:endParaRPr>
                    </a:p>
                  </a:txBody>
                  <a:tcPr marL="144162" marR="144162" marT="0" marB="0" anchor="ctr"/>
                </a:tc>
                <a:extLst>
                  <a:ext uri="{0D108BD9-81ED-4DB2-BD59-A6C34878D82A}">
                    <a16:rowId xmlns:a16="http://schemas.microsoft.com/office/drawing/2014/main" val="2949661626"/>
                  </a:ext>
                </a:extLst>
              </a:tr>
              <a:tr h="427414">
                <a:tc>
                  <a:txBody>
                    <a:bodyPr/>
                    <a:lstStyle/>
                    <a:p>
                      <a:pPr algn="l">
                        <a:lnSpc>
                          <a:spcPct val="120000"/>
                        </a:lnSpc>
                        <a:spcAft>
                          <a:spcPts val="1200"/>
                        </a:spcAft>
                      </a:pPr>
                      <a:r>
                        <a:rPr lang="en-GB" sz="2100">
                          <a:effectLst/>
                        </a:rPr>
                        <a:t>0/1</a:t>
                      </a:r>
                      <a:endParaRPr lang="en-IT" sz="2500">
                        <a:effectLst/>
                        <a:latin typeface="Times New Roman" panose="02020603050405020304" pitchFamily="18" charset="0"/>
                        <a:ea typeface="Calibri" panose="020F0502020204030204" pitchFamily="34" charset="0"/>
                      </a:endParaRPr>
                    </a:p>
                  </a:txBody>
                  <a:tcPr marL="144162" marR="144162" marT="0" marB="0" anchor="ctr"/>
                </a:tc>
                <a:tc>
                  <a:txBody>
                    <a:bodyPr/>
                    <a:lstStyle/>
                    <a:p>
                      <a:pPr algn="ctr">
                        <a:lnSpc>
                          <a:spcPct val="120000"/>
                        </a:lnSpc>
                        <a:spcAft>
                          <a:spcPts val="1200"/>
                        </a:spcAft>
                      </a:pPr>
                      <a:r>
                        <a:rPr lang="en-GB" sz="2100">
                          <a:effectLst/>
                        </a:rPr>
                        <a:t>-1.32</a:t>
                      </a:r>
                      <a:endParaRPr lang="en-IT" sz="2500">
                        <a:effectLst/>
                        <a:latin typeface="Times New Roman" panose="02020603050405020304" pitchFamily="18" charset="0"/>
                        <a:ea typeface="Calibri" panose="020F0502020204030204" pitchFamily="34" charset="0"/>
                      </a:endParaRPr>
                    </a:p>
                  </a:txBody>
                  <a:tcPr marL="144162" marR="144162" marT="0" marB="0" anchor="ctr"/>
                </a:tc>
                <a:tc>
                  <a:txBody>
                    <a:bodyPr/>
                    <a:lstStyle/>
                    <a:p>
                      <a:pPr algn="ctr">
                        <a:lnSpc>
                          <a:spcPct val="120000"/>
                        </a:lnSpc>
                        <a:spcAft>
                          <a:spcPts val="1200"/>
                        </a:spcAft>
                      </a:pPr>
                      <a:r>
                        <a:rPr lang="en-GB" sz="2100">
                          <a:effectLst/>
                        </a:rPr>
                        <a:t>0.41</a:t>
                      </a:r>
                      <a:endParaRPr lang="en-IT" sz="2500">
                        <a:effectLst/>
                        <a:latin typeface="Times New Roman" panose="02020603050405020304" pitchFamily="18" charset="0"/>
                        <a:ea typeface="Calibri" panose="020F0502020204030204" pitchFamily="34" charset="0"/>
                      </a:endParaRPr>
                    </a:p>
                  </a:txBody>
                  <a:tcPr marL="144162" marR="144162" marT="0" marB="0" anchor="ctr"/>
                </a:tc>
                <a:tc>
                  <a:txBody>
                    <a:bodyPr/>
                    <a:lstStyle/>
                    <a:p>
                      <a:pPr algn="ctr">
                        <a:lnSpc>
                          <a:spcPct val="120000"/>
                        </a:lnSpc>
                        <a:spcAft>
                          <a:spcPts val="1200"/>
                        </a:spcAft>
                      </a:pPr>
                      <a:r>
                        <a:rPr lang="en-GB" sz="2100">
                          <a:effectLst/>
                        </a:rPr>
                        <a:t>-3.21</a:t>
                      </a:r>
                      <a:endParaRPr lang="en-IT" sz="2500">
                        <a:effectLst/>
                        <a:latin typeface="Times New Roman" panose="02020603050405020304" pitchFamily="18" charset="0"/>
                        <a:ea typeface="Calibri" panose="020F0502020204030204" pitchFamily="34" charset="0"/>
                      </a:endParaRPr>
                    </a:p>
                  </a:txBody>
                  <a:tcPr marL="144162" marR="144162" marT="0" marB="0" anchor="ctr"/>
                </a:tc>
                <a:tc>
                  <a:txBody>
                    <a:bodyPr/>
                    <a:lstStyle/>
                    <a:p>
                      <a:pPr algn="ctr">
                        <a:lnSpc>
                          <a:spcPct val="120000"/>
                        </a:lnSpc>
                        <a:spcAft>
                          <a:spcPts val="1200"/>
                        </a:spcAft>
                      </a:pPr>
                      <a:r>
                        <a:rPr lang="en-GB" sz="2100">
                          <a:effectLst/>
                        </a:rPr>
                        <a:t>0.00</a:t>
                      </a:r>
                      <a:endParaRPr lang="en-IT" sz="2500">
                        <a:effectLst/>
                        <a:latin typeface="Times New Roman" panose="02020603050405020304" pitchFamily="18" charset="0"/>
                        <a:ea typeface="Calibri" panose="020F0502020204030204" pitchFamily="34" charset="0"/>
                      </a:endParaRPr>
                    </a:p>
                  </a:txBody>
                  <a:tcPr marL="144162" marR="144162" marT="0" marB="0" anchor="ctr"/>
                </a:tc>
                <a:extLst>
                  <a:ext uri="{0D108BD9-81ED-4DB2-BD59-A6C34878D82A}">
                    <a16:rowId xmlns:a16="http://schemas.microsoft.com/office/drawing/2014/main" val="4217753464"/>
                  </a:ext>
                </a:extLst>
              </a:tr>
              <a:tr h="427414">
                <a:tc>
                  <a:txBody>
                    <a:bodyPr/>
                    <a:lstStyle/>
                    <a:p>
                      <a:pPr algn="l">
                        <a:lnSpc>
                          <a:spcPct val="120000"/>
                        </a:lnSpc>
                        <a:spcAft>
                          <a:spcPts val="1200"/>
                        </a:spcAft>
                      </a:pPr>
                      <a:r>
                        <a:rPr lang="en-GB" sz="2100">
                          <a:effectLst/>
                        </a:rPr>
                        <a:t>1/2</a:t>
                      </a:r>
                      <a:endParaRPr lang="en-IT" sz="2500">
                        <a:effectLst/>
                        <a:latin typeface="Times New Roman" panose="02020603050405020304" pitchFamily="18" charset="0"/>
                        <a:ea typeface="Calibri" panose="020F0502020204030204" pitchFamily="34" charset="0"/>
                      </a:endParaRPr>
                    </a:p>
                  </a:txBody>
                  <a:tcPr marL="144162" marR="144162" marT="0" marB="0" anchor="ctr"/>
                </a:tc>
                <a:tc>
                  <a:txBody>
                    <a:bodyPr/>
                    <a:lstStyle/>
                    <a:p>
                      <a:pPr algn="ctr">
                        <a:lnSpc>
                          <a:spcPct val="120000"/>
                        </a:lnSpc>
                        <a:spcAft>
                          <a:spcPts val="1200"/>
                        </a:spcAft>
                      </a:pPr>
                      <a:r>
                        <a:rPr lang="en-GB" sz="2100">
                          <a:effectLst/>
                        </a:rPr>
                        <a:t>0.86</a:t>
                      </a:r>
                      <a:endParaRPr lang="en-IT" sz="2500">
                        <a:effectLst/>
                        <a:latin typeface="Times New Roman" panose="02020603050405020304" pitchFamily="18" charset="0"/>
                        <a:ea typeface="Calibri" panose="020F0502020204030204" pitchFamily="34" charset="0"/>
                      </a:endParaRPr>
                    </a:p>
                  </a:txBody>
                  <a:tcPr marL="144162" marR="144162" marT="0" marB="0" anchor="ctr"/>
                </a:tc>
                <a:tc>
                  <a:txBody>
                    <a:bodyPr/>
                    <a:lstStyle/>
                    <a:p>
                      <a:pPr algn="ctr">
                        <a:lnSpc>
                          <a:spcPct val="120000"/>
                        </a:lnSpc>
                        <a:spcAft>
                          <a:spcPts val="1200"/>
                        </a:spcAft>
                      </a:pPr>
                      <a:r>
                        <a:rPr lang="en-GB" sz="2100">
                          <a:effectLst/>
                        </a:rPr>
                        <a:t>0.06</a:t>
                      </a:r>
                      <a:endParaRPr lang="en-IT" sz="2500">
                        <a:effectLst/>
                        <a:latin typeface="Times New Roman" panose="02020603050405020304" pitchFamily="18" charset="0"/>
                        <a:ea typeface="Calibri" panose="020F0502020204030204" pitchFamily="34" charset="0"/>
                      </a:endParaRPr>
                    </a:p>
                  </a:txBody>
                  <a:tcPr marL="144162" marR="144162" marT="0" marB="0" anchor="ctr"/>
                </a:tc>
                <a:tc>
                  <a:txBody>
                    <a:bodyPr/>
                    <a:lstStyle/>
                    <a:p>
                      <a:pPr algn="ctr">
                        <a:lnSpc>
                          <a:spcPct val="120000"/>
                        </a:lnSpc>
                        <a:spcAft>
                          <a:spcPts val="1200"/>
                        </a:spcAft>
                      </a:pPr>
                      <a:r>
                        <a:rPr lang="en-GB" sz="2100">
                          <a:effectLst/>
                        </a:rPr>
                        <a:t>14.65</a:t>
                      </a:r>
                      <a:endParaRPr lang="en-IT" sz="2500">
                        <a:effectLst/>
                        <a:latin typeface="Times New Roman" panose="02020603050405020304" pitchFamily="18" charset="0"/>
                        <a:ea typeface="Calibri" panose="020F0502020204030204" pitchFamily="34" charset="0"/>
                      </a:endParaRPr>
                    </a:p>
                  </a:txBody>
                  <a:tcPr marL="144162" marR="144162" marT="0" marB="0" anchor="ctr"/>
                </a:tc>
                <a:tc>
                  <a:txBody>
                    <a:bodyPr/>
                    <a:lstStyle/>
                    <a:p>
                      <a:pPr algn="ctr">
                        <a:lnSpc>
                          <a:spcPct val="120000"/>
                        </a:lnSpc>
                        <a:spcAft>
                          <a:spcPts val="1200"/>
                        </a:spcAft>
                      </a:pPr>
                      <a:r>
                        <a:rPr lang="en-GB" sz="2100" dirty="0">
                          <a:effectLst/>
                        </a:rPr>
                        <a:t>0.00</a:t>
                      </a:r>
                      <a:endParaRPr lang="en-IT" sz="2500" dirty="0">
                        <a:effectLst/>
                        <a:latin typeface="Times New Roman" panose="02020603050405020304" pitchFamily="18" charset="0"/>
                        <a:ea typeface="Calibri" panose="020F0502020204030204" pitchFamily="34" charset="0"/>
                      </a:endParaRPr>
                    </a:p>
                  </a:txBody>
                  <a:tcPr marL="144162" marR="144162" marT="0" marB="0" anchor="ctr"/>
                </a:tc>
                <a:extLst>
                  <a:ext uri="{0D108BD9-81ED-4DB2-BD59-A6C34878D82A}">
                    <a16:rowId xmlns:a16="http://schemas.microsoft.com/office/drawing/2014/main" val="4166534588"/>
                  </a:ext>
                </a:extLst>
              </a:tr>
            </a:tbl>
          </a:graphicData>
        </a:graphic>
      </p:graphicFrame>
      <p:sp>
        <p:nvSpPr>
          <p:cNvPr id="6" name="TextBox 5">
            <a:extLst>
              <a:ext uri="{FF2B5EF4-FFF2-40B4-BE49-F238E27FC236}">
                <a16:creationId xmlns:a16="http://schemas.microsoft.com/office/drawing/2014/main" id="{B4D51AD5-870B-274F-ABAC-3CC815CC382C}"/>
              </a:ext>
            </a:extLst>
          </p:cNvPr>
          <p:cNvSpPr txBox="1"/>
          <p:nvPr/>
        </p:nvSpPr>
        <p:spPr>
          <a:xfrm>
            <a:off x="677334" y="1662289"/>
            <a:ext cx="8596314" cy="523220"/>
          </a:xfrm>
          <a:prstGeom prst="rect">
            <a:avLst/>
          </a:prstGeom>
          <a:noFill/>
        </p:spPr>
        <p:txBody>
          <a:bodyPr wrap="square">
            <a:spAutoFit/>
          </a:bodyPr>
          <a:lstStyle/>
          <a:p>
            <a:pPr lvl="0">
              <a:lnSpc>
                <a:spcPct val="100000"/>
              </a:lnSpc>
            </a:pPr>
            <a:r>
              <a:rPr lang="en-GB" sz="1400" b="1" dirty="0">
                <a:solidFill>
                  <a:schemeClr val="accent1"/>
                </a:solidFill>
                <a:latin typeface="Times New Roman" panose="02020603050405020304" pitchFamily="18" charset="0"/>
                <a:cs typeface="Times New Roman" panose="02020603050405020304" pitchFamily="18" charset="0"/>
              </a:rPr>
              <a:t>Hypothesis 1: </a:t>
            </a:r>
            <a:r>
              <a:rPr lang="en-GB" sz="1400" dirty="0">
                <a:latin typeface="Times New Roman" panose="02020603050405020304" pitchFamily="18" charset="0"/>
                <a:cs typeface="Times New Roman" panose="02020603050405020304" pitchFamily="18" charset="0"/>
              </a:rPr>
              <a:t>The effect of social media usage on risk-taking </a:t>
            </a:r>
            <a:r>
              <a:rPr lang="en-GB" sz="1400" dirty="0" err="1">
                <a:latin typeface="Times New Roman" panose="02020603050405020304" pitchFamily="18" charset="0"/>
                <a:cs typeface="Times New Roman" panose="02020603050405020304" pitchFamily="18" charset="0"/>
              </a:rPr>
              <a:t>behavior</a:t>
            </a:r>
            <a:r>
              <a:rPr lang="en-GB" sz="1400" dirty="0">
                <a:latin typeface="Times New Roman" panose="02020603050405020304" pitchFamily="18" charset="0"/>
                <a:cs typeface="Times New Roman" panose="02020603050405020304" pitchFamily="18" charset="0"/>
              </a:rPr>
              <a:t> – Increased social media usage is positively correlated with higher risk-taking </a:t>
            </a:r>
            <a:r>
              <a:rPr lang="en-GB" sz="1400" dirty="0" err="1">
                <a:latin typeface="Times New Roman" panose="02020603050405020304" pitchFamily="18" charset="0"/>
                <a:cs typeface="Times New Roman" panose="02020603050405020304" pitchFamily="18" charset="0"/>
              </a:rPr>
              <a:t>behavior</a:t>
            </a:r>
            <a:r>
              <a:rPr lang="en-GB" sz="1400" dirty="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1110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8B55D-995B-A9CC-AC83-07A287CCC82F}"/>
              </a:ext>
            </a:extLst>
          </p:cNvPr>
          <p:cNvSpPr>
            <a:spLocks noGrp="1"/>
          </p:cNvSpPr>
          <p:nvPr>
            <p:ph type="title"/>
          </p:nvPr>
        </p:nvSpPr>
        <p:spPr/>
        <p:txBody>
          <a:bodyPr/>
          <a:lstStyle/>
          <a:p>
            <a:r>
              <a:rPr lang="en-US" dirty="0"/>
              <a:t>Linear Regression for Cognitive Inhibition Indexes</a:t>
            </a:r>
          </a:p>
        </p:txBody>
      </p:sp>
      <p:graphicFrame>
        <p:nvGraphicFramePr>
          <p:cNvPr id="4" name="Content Placeholder 3">
            <a:extLst>
              <a:ext uri="{FF2B5EF4-FFF2-40B4-BE49-F238E27FC236}">
                <a16:creationId xmlns:a16="http://schemas.microsoft.com/office/drawing/2014/main" id="{A3C01636-9755-CB07-A428-F7C11D0DF682}"/>
              </a:ext>
            </a:extLst>
          </p:cNvPr>
          <p:cNvGraphicFramePr>
            <a:graphicFrameLocks noGrp="1"/>
          </p:cNvGraphicFramePr>
          <p:nvPr>
            <p:ph idx="1"/>
            <p:extLst>
              <p:ext uri="{D42A27DB-BD31-4B8C-83A1-F6EECF244321}">
                <p14:modId xmlns:p14="http://schemas.microsoft.com/office/powerpoint/2010/main" val="3016380217"/>
              </p:ext>
            </p:extLst>
          </p:nvPr>
        </p:nvGraphicFramePr>
        <p:xfrm>
          <a:off x="677334" y="2571513"/>
          <a:ext cx="8596139" cy="1714975"/>
        </p:xfrm>
        <a:graphic>
          <a:graphicData uri="http://schemas.openxmlformats.org/drawingml/2006/table">
            <a:tbl>
              <a:tblPr firstRow="1" firstCol="1" bandRow="1">
                <a:tableStyleId>{5C22544A-7EE6-4342-B048-85BDC9FD1C3A}</a:tableStyleId>
              </a:tblPr>
              <a:tblGrid>
                <a:gridCol w="2877987">
                  <a:extLst>
                    <a:ext uri="{9D8B030D-6E8A-4147-A177-3AD203B41FA5}">
                      <a16:colId xmlns:a16="http://schemas.microsoft.com/office/drawing/2014/main" val="465218403"/>
                    </a:ext>
                  </a:extLst>
                </a:gridCol>
                <a:gridCol w="1619513">
                  <a:extLst>
                    <a:ext uri="{9D8B030D-6E8A-4147-A177-3AD203B41FA5}">
                      <a16:colId xmlns:a16="http://schemas.microsoft.com/office/drawing/2014/main" val="2010440730"/>
                    </a:ext>
                  </a:extLst>
                </a:gridCol>
                <a:gridCol w="1617794">
                  <a:extLst>
                    <a:ext uri="{9D8B030D-6E8A-4147-A177-3AD203B41FA5}">
                      <a16:colId xmlns:a16="http://schemas.microsoft.com/office/drawing/2014/main" val="3796584813"/>
                    </a:ext>
                  </a:extLst>
                </a:gridCol>
                <a:gridCol w="1239563">
                  <a:extLst>
                    <a:ext uri="{9D8B030D-6E8A-4147-A177-3AD203B41FA5}">
                      <a16:colId xmlns:a16="http://schemas.microsoft.com/office/drawing/2014/main" val="322626178"/>
                    </a:ext>
                  </a:extLst>
                </a:gridCol>
                <a:gridCol w="1241282">
                  <a:extLst>
                    <a:ext uri="{9D8B030D-6E8A-4147-A177-3AD203B41FA5}">
                      <a16:colId xmlns:a16="http://schemas.microsoft.com/office/drawing/2014/main" val="920506105"/>
                    </a:ext>
                  </a:extLst>
                </a:gridCol>
              </a:tblGrid>
              <a:tr h="342995">
                <a:tc>
                  <a:txBody>
                    <a:bodyPr/>
                    <a:lstStyle/>
                    <a:p>
                      <a:pPr algn="l">
                        <a:lnSpc>
                          <a:spcPct val="120000"/>
                        </a:lnSpc>
                        <a:spcAft>
                          <a:spcPts val="1200"/>
                        </a:spcAft>
                      </a:pPr>
                      <a:r>
                        <a:rPr lang="en-GB" sz="1000">
                          <a:effectLst/>
                        </a:rPr>
                        <a:t>Coefficients:</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Estimate</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Std. Error</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t-value</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Pr(&gt;|t|)</a:t>
                      </a:r>
                      <a:endParaRPr lang="en-IT" sz="12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3307181477"/>
                  </a:ext>
                </a:extLst>
              </a:tr>
              <a:tr h="342995">
                <a:tc>
                  <a:txBody>
                    <a:bodyPr/>
                    <a:lstStyle/>
                    <a:p>
                      <a:pPr algn="l">
                        <a:lnSpc>
                          <a:spcPct val="120000"/>
                        </a:lnSpc>
                        <a:spcAft>
                          <a:spcPts val="1200"/>
                        </a:spcAft>
                      </a:pPr>
                      <a:r>
                        <a:rPr lang="en-GB" sz="1000">
                          <a:effectLst/>
                        </a:rPr>
                        <a:t>(Intercept)</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0.81</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0.14</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5.79</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0.00</a:t>
                      </a:r>
                      <a:endParaRPr lang="en-IT" sz="12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552907749"/>
                  </a:ext>
                </a:extLst>
              </a:tr>
              <a:tr h="342995">
                <a:tc>
                  <a:txBody>
                    <a:bodyPr/>
                    <a:lstStyle/>
                    <a:p>
                      <a:pPr algn="l">
                        <a:lnSpc>
                          <a:spcPct val="120000"/>
                        </a:lnSpc>
                        <a:spcAft>
                          <a:spcPts val="1200"/>
                        </a:spcAft>
                      </a:pPr>
                      <a:r>
                        <a:rPr lang="en-GB" sz="1000">
                          <a:effectLst/>
                        </a:rPr>
                        <a:t>Social media usage</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0.00</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0.00</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0.99</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0.33</a:t>
                      </a:r>
                      <a:endParaRPr lang="en-IT" sz="12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1120890622"/>
                  </a:ext>
                </a:extLst>
              </a:tr>
              <a:tr h="342995">
                <a:tc>
                  <a:txBody>
                    <a:bodyPr/>
                    <a:lstStyle/>
                    <a:p>
                      <a:pPr algn="l">
                        <a:lnSpc>
                          <a:spcPct val="120000"/>
                        </a:lnSpc>
                        <a:spcAft>
                          <a:spcPts val="1200"/>
                        </a:spcAft>
                      </a:pPr>
                      <a:r>
                        <a:rPr lang="en-GB" sz="1000" dirty="0">
                          <a:effectLst/>
                        </a:rPr>
                        <a:t>Age</a:t>
                      </a:r>
                      <a:endParaRPr lang="en-IT" sz="12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0.01</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0.02</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0.42</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0.67</a:t>
                      </a:r>
                      <a:endParaRPr lang="en-IT" sz="12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1322977301"/>
                  </a:ext>
                </a:extLst>
              </a:tr>
              <a:tr h="342995">
                <a:tc>
                  <a:txBody>
                    <a:bodyPr/>
                    <a:lstStyle/>
                    <a:p>
                      <a:pPr algn="l">
                        <a:lnSpc>
                          <a:spcPct val="120000"/>
                        </a:lnSpc>
                        <a:spcAft>
                          <a:spcPts val="1200"/>
                        </a:spcAft>
                      </a:pPr>
                      <a:r>
                        <a:rPr lang="en-GB" sz="1000">
                          <a:effectLst/>
                        </a:rPr>
                        <a:t>Gender</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0.00</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dirty="0">
                          <a:effectLst/>
                        </a:rPr>
                        <a:t>0.01</a:t>
                      </a:r>
                      <a:endParaRPr lang="en-IT" sz="12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0.43</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dirty="0">
                          <a:effectLst/>
                        </a:rPr>
                        <a:t>0.67</a:t>
                      </a:r>
                      <a:endParaRPr lang="en-IT" sz="1200" dirty="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4137054293"/>
                  </a:ext>
                </a:extLst>
              </a:tr>
            </a:tbl>
          </a:graphicData>
        </a:graphic>
      </p:graphicFrame>
      <p:graphicFrame>
        <p:nvGraphicFramePr>
          <p:cNvPr id="5" name="Table 4">
            <a:extLst>
              <a:ext uri="{FF2B5EF4-FFF2-40B4-BE49-F238E27FC236}">
                <a16:creationId xmlns:a16="http://schemas.microsoft.com/office/drawing/2014/main" id="{69E6DD3B-1DEE-F006-9A0D-DAC2ADC8BD68}"/>
              </a:ext>
            </a:extLst>
          </p:cNvPr>
          <p:cNvGraphicFramePr>
            <a:graphicFrameLocks noGrp="1"/>
          </p:cNvGraphicFramePr>
          <p:nvPr>
            <p:extLst>
              <p:ext uri="{D42A27DB-BD31-4B8C-83A1-F6EECF244321}">
                <p14:modId xmlns:p14="http://schemas.microsoft.com/office/powerpoint/2010/main" val="1689680516"/>
              </p:ext>
            </p:extLst>
          </p:nvPr>
        </p:nvGraphicFramePr>
        <p:xfrm>
          <a:off x="677334" y="4730551"/>
          <a:ext cx="8596139" cy="1714975"/>
        </p:xfrm>
        <a:graphic>
          <a:graphicData uri="http://schemas.openxmlformats.org/drawingml/2006/table">
            <a:tbl>
              <a:tblPr firstRow="1" firstCol="1" bandRow="1">
                <a:tableStyleId>{5C22544A-7EE6-4342-B048-85BDC9FD1C3A}</a:tableStyleId>
              </a:tblPr>
              <a:tblGrid>
                <a:gridCol w="2882002">
                  <a:extLst>
                    <a:ext uri="{9D8B030D-6E8A-4147-A177-3AD203B41FA5}">
                      <a16:colId xmlns:a16="http://schemas.microsoft.com/office/drawing/2014/main" val="4090239329"/>
                    </a:ext>
                  </a:extLst>
                </a:gridCol>
                <a:gridCol w="1619836">
                  <a:extLst>
                    <a:ext uri="{9D8B030D-6E8A-4147-A177-3AD203B41FA5}">
                      <a16:colId xmlns:a16="http://schemas.microsoft.com/office/drawing/2014/main" val="2015519579"/>
                    </a:ext>
                  </a:extLst>
                </a:gridCol>
                <a:gridCol w="1618118">
                  <a:extLst>
                    <a:ext uri="{9D8B030D-6E8A-4147-A177-3AD203B41FA5}">
                      <a16:colId xmlns:a16="http://schemas.microsoft.com/office/drawing/2014/main" val="1653423913"/>
                    </a:ext>
                  </a:extLst>
                </a:gridCol>
                <a:gridCol w="1236372">
                  <a:extLst>
                    <a:ext uri="{9D8B030D-6E8A-4147-A177-3AD203B41FA5}">
                      <a16:colId xmlns:a16="http://schemas.microsoft.com/office/drawing/2014/main" val="4073402422"/>
                    </a:ext>
                  </a:extLst>
                </a:gridCol>
                <a:gridCol w="1239811">
                  <a:extLst>
                    <a:ext uri="{9D8B030D-6E8A-4147-A177-3AD203B41FA5}">
                      <a16:colId xmlns:a16="http://schemas.microsoft.com/office/drawing/2014/main" val="691342143"/>
                    </a:ext>
                  </a:extLst>
                </a:gridCol>
              </a:tblGrid>
              <a:tr h="342995">
                <a:tc>
                  <a:txBody>
                    <a:bodyPr/>
                    <a:lstStyle/>
                    <a:p>
                      <a:pPr algn="l">
                        <a:lnSpc>
                          <a:spcPct val="120000"/>
                        </a:lnSpc>
                        <a:spcAft>
                          <a:spcPts val="1200"/>
                        </a:spcAft>
                      </a:pPr>
                      <a:r>
                        <a:rPr lang="en-GB" sz="1000">
                          <a:effectLst/>
                        </a:rPr>
                        <a:t>Coefficients:</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Estimate</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Std. Error</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t value</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dirty="0" err="1">
                          <a:effectLst/>
                        </a:rPr>
                        <a:t>Pr</a:t>
                      </a:r>
                      <a:r>
                        <a:rPr lang="en-GB" sz="1000" dirty="0">
                          <a:effectLst/>
                        </a:rPr>
                        <a:t>(&gt;|t|)</a:t>
                      </a:r>
                      <a:endParaRPr lang="en-IT" sz="1200" dirty="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3856775791"/>
                  </a:ext>
                </a:extLst>
              </a:tr>
              <a:tr h="342995">
                <a:tc>
                  <a:txBody>
                    <a:bodyPr/>
                    <a:lstStyle/>
                    <a:p>
                      <a:pPr algn="l">
                        <a:lnSpc>
                          <a:spcPct val="120000"/>
                        </a:lnSpc>
                        <a:spcAft>
                          <a:spcPts val="1200"/>
                        </a:spcAft>
                      </a:pPr>
                      <a:r>
                        <a:rPr lang="en-GB" sz="1000">
                          <a:effectLst/>
                        </a:rPr>
                        <a:t>(Intercept)</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0.90</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dirty="0">
                          <a:effectLst/>
                        </a:rPr>
                        <a:t>0.06</a:t>
                      </a:r>
                      <a:endParaRPr lang="en-IT" sz="12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14.18</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0.00</a:t>
                      </a:r>
                      <a:endParaRPr lang="en-IT" sz="12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183859148"/>
                  </a:ext>
                </a:extLst>
              </a:tr>
              <a:tr h="342995">
                <a:tc>
                  <a:txBody>
                    <a:bodyPr/>
                    <a:lstStyle/>
                    <a:p>
                      <a:pPr algn="l">
                        <a:lnSpc>
                          <a:spcPct val="120000"/>
                        </a:lnSpc>
                        <a:spcAft>
                          <a:spcPts val="1200"/>
                        </a:spcAft>
                      </a:pPr>
                      <a:r>
                        <a:rPr lang="en-GB" sz="1000">
                          <a:effectLst/>
                        </a:rPr>
                        <a:t>Social media usage</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0.00</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0.00</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0.15</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0.88</a:t>
                      </a:r>
                      <a:endParaRPr lang="en-IT" sz="12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3059775996"/>
                  </a:ext>
                </a:extLst>
              </a:tr>
              <a:tr h="342995">
                <a:tc>
                  <a:txBody>
                    <a:bodyPr/>
                    <a:lstStyle/>
                    <a:p>
                      <a:pPr algn="l">
                        <a:lnSpc>
                          <a:spcPct val="120000"/>
                        </a:lnSpc>
                        <a:spcAft>
                          <a:spcPts val="1200"/>
                        </a:spcAft>
                      </a:pPr>
                      <a:r>
                        <a:rPr lang="en-GB" sz="1000">
                          <a:effectLst/>
                        </a:rPr>
                        <a:t>Age</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0.01</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0.01</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0.97</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0.34</a:t>
                      </a:r>
                      <a:endParaRPr lang="en-IT" sz="12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543650704"/>
                  </a:ext>
                </a:extLst>
              </a:tr>
              <a:tr h="342995">
                <a:tc>
                  <a:txBody>
                    <a:bodyPr/>
                    <a:lstStyle/>
                    <a:p>
                      <a:pPr algn="l">
                        <a:lnSpc>
                          <a:spcPct val="120000"/>
                        </a:lnSpc>
                        <a:spcAft>
                          <a:spcPts val="1200"/>
                        </a:spcAft>
                      </a:pPr>
                      <a:r>
                        <a:rPr lang="en-GB" sz="1000">
                          <a:effectLst/>
                        </a:rPr>
                        <a:t>Gender</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0.00</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0.00</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a:effectLst/>
                        </a:rPr>
                        <a:t>1.22</a:t>
                      </a:r>
                      <a:endParaRPr lang="en-IT"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lnSpc>
                          <a:spcPct val="120000"/>
                        </a:lnSpc>
                        <a:spcAft>
                          <a:spcPts val="1200"/>
                        </a:spcAft>
                      </a:pPr>
                      <a:r>
                        <a:rPr lang="en-GB" sz="1000" dirty="0">
                          <a:effectLst/>
                        </a:rPr>
                        <a:t>0.23</a:t>
                      </a:r>
                      <a:endParaRPr lang="en-IT" sz="1200" dirty="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2307551745"/>
                  </a:ext>
                </a:extLst>
              </a:tr>
            </a:tbl>
          </a:graphicData>
        </a:graphic>
      </p:graphicFrame>
      <p:sp>
        <p:nvSpPr>
          <p:cNvPr id="7" name="TextBox 6">
            <a:extLst>
              <a:ext uri="{FF2B5EF4-FFF2-40B4-BE49-F238E27FC236}">
                <a16:creationId xmlns:a16="http://schemas.microsoft.com/office/drawing/2014/main" id="{D340BD0C-BF7B-2692-CE28-C971C924DE6C}"/>
              </a:ext>
            </a:extLst>
          </p:cNvPr>
          <p:cNvSpPr txBox="1"/>
          <p:nvPr/>
        </p:nvSpPr>
        <p:spPr>
          <a:xfrm>
            <a:off x="677334" y="1973561"/>
            <a:ext cx="7711633" cy="307777"/>
          </a:xfrm>
          <a:prstGeom prst="rect">
            <a:avLst/>
          </a:prstGeom>
          <a:noFill/>
        </p:spPr>
        <p:txBody>
          <a:bodyPr wrap="square">
            <a:spAutoFit/>
          </a:bodyPr>
          <a:lstStyle/>
          <a:p>
            <a:pPr lvl="0">
              <a:lnSpc>
                <a:spcPct val="100000"/>
              </a:lnSpc>
            </a:pPr>
            <a:r>
              <a:rPr lang="en-GB" sz="1400" b="1" dirty="0">
                <a:solidFill>
                  <a:schemeClr val="accent1"/>
                </a:solidFill>
                <a:latin typeface="Times New Roman" panose="02020603050405020304" pitchFamily="18" charset="0"/>
                <a:cs typeface="Times New Roman" panose="02020603050405020304" pitchFamily="18" charset="0"/>
              </a:rPr>
              <a:t>Hypothesis 2:</a:t>
            </a:r>
            <a:r>
              <a:rPr lang="en-GB" sz="1400" dirty="0">
                <a:solidFill>
                  <a:schemeClr val="accent1"/>
                </a:solidFill>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Increased social media usage negatively affects cognitive control.</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9535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493E-B952-2F59-9F08-E611B9F64E5E}"/>
              </a:ext>
            </a:extLst>
          </p:cNvPr>
          <p:cNvSpPr>
            <a:spLocks noGrp="1"/>
          </p:cNvSpPr>
          <p:nvPr>
            <p:ph type="title"/>
          </p:nvPr>
        </p:nvSpPr>
        <p:spPr>
          <a:xfrm>
            <a:off x="677334" y="609600"/>
            <a:ext cx="8596668" cy="1320800"/>
          </a:xfrm>
        </p:spPr>
        <p:txBody>
          <a:bodyPr anchor="t">
            <a:normAutofit/>
          </a:bodyPr>
          <a:lstStyle/>
          <a:p>
            <a:r>
              <a:rPr lang="en-GB" dirty="0"/>
              <a:t>Table of contents</a:t>
            </a:r>
            <a:br>
              <a:rPr lang="en-GB" dirty="0"/>
            </a:br>
            <a:endParaRPr lang="en-IT" dirty="0"/>
          </a:p>
        </p:txBody>
      </p:sp>
      <p:sp>
        <p:nvSpPr>
          <p:cNvPr id="3" name="Content Placeholder 2">
            <a:extLst>
              <a:ext uri="{FF2B5EF4-FFF2-40B4-BE49-F238E27FC236}">
                <a16:creationId xmlns:a16="http://schemas.microsoft.com/office/drawing/2014/main" id="{6F2236ED-C142-B0AF-A8DB-EA48D4E19C7E}"/>
              </a:ext>
            </a:extLst>
          </p:cNvPr>
          <p:cNvSpPr>
            <a:spLocks noGrp="1"/>
          </p:cNvSpPr>
          <p:nvPr>
            <p:ph idx="1"/>
          </p:nvPr>
        </p:nvSpPr>
        <p:spPr>
          <a:xfrm>
            <a:off x="6671567" y="2515278"/>
            <a:ext cx="2934714" cy="3880773"/>
          </a:xfrm>
        </p:spPr>
        <p:txBody>
          <a:bodyPr>
            <a:normAutofit/>
          </a:bodyPr>
          <a:lstStyle/>
          <a:p>
            <a:pPr>
              <a:buFont typeface="+mj-lt"/>
              <a:buAutoNum type="arabicPeriod"/>
            </a:pPr>
            <a:r>
              <a:rPr lang="en-US" dirty="0"/>
              <a:t>Theoretical Part</a:t>
            </a:r>
          </a:p>
          <a:p>
            <a:pPr marL="800100" lvl="1" indent="-342900">
              <a:buFont typeface="+mj-lt"/>
              <a:buAutoNum type="arabicPeriod"/>
            </a:pPr>
            <a:r>
              <a:rPr lang="en-US" dirty="0"/>
              <a:t>Decision Making</a:t>
            </a:r>
          </a:p>
          <a:p>
            <a:pPr marL="800100" lvl="1" indent="-342900">
              <a:buFont typeface="+mj-lt"/>
              <a:buAutoNum type="arabicPeriod"/>
            </a:pPr>
            <a:r>
              <a:rPr lang="en-US" dirty="0"/>
              <a:t>Cognitive Control</a:t>
            </a:r>
          </a:p>
          <a:p>
            <a:pPr marL="800100" lvl="1" indent="-342900">
              <a:buFont typeface="+mj-lt"/>
              <a:buAutoNum type="arabicPeriod"/>
            </a:pPr>
            <a:r>
              <a:rPr lang="en-US" dirty="0"/>
              <a:t>Social Media</a:t>
            </a:r>
          </a:p>
          <a:p>
            <a:pPr>
              <a:buFont typeface="+mj-lt"/>
              <a:buAutoNum type="arabicPeriod"/>
            </a:pPr>
            <a:r>
              <a:rPr lang="en-US" dirty="0"/>
              <a:t>Empirical Part</a:t>
            </a:r>
          </a:p>
          <a:p>
            <a:pPr>
              <a:buFont typeface="+mj-lt"/>
              <a:buAutoNum type="arabicPeriod"/>
            </a:pPr>
            <a:r>
              <a:rPr lang="en-US" dirty="0"/>
              <a:t>Discussion</a:t>
            </a:r>
          </a:p>
          <a:p>
            <a:pPr>
              <a:buFont typeface="+mj-lt"/>
              <a:buAutoNum type="arabicPeriod"/>
            </a:pPr>
            <a:r>
              <a:rPr lang="en-US" dirty="0"/>
              <a:t>Literature review</a:t>
            </a:r>
          </a:p>
        </p:txBody>
      </p:sp>
      <p:pic>
        <p:nvPicPr>
          <p:cNvPr id="1026" name="Picture 2" descr="Social Brain | Cartoon Movement">
            <a:extLst>
              <a:ext uri="{FF2B5EF4-FFF2-40B4-BE49-F238E27FC236}">
                <a16:creationId xmlns:a16="http://schemas.microsoft.com/office/drawing/2014/main" id="{FCDD61A9-C44E-6871-B868-FD3F0AC15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038" r="3" b="1998"/>
          <a:stretch/>
        </p:blipFill>
        <p:spPr bwMode="auto">
          <a:xfrm>
            <a:off x="677334" y="2159331"/>
            <a:ext cx="5423429" cy="3882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508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descr="A brain with a phone in hand, likes, hearts, and comments from social media coming out, with a white background">
            <a:extLst>
              <a:ext uri="{FF2B5EF4-FFF2-40B4-BE49-F238E27FC236}">
                <a16:creationId xmlns:a16="http://schemas.microsoft.com/office/drawing/2014/main" id="{3E12F984-34E9-6F02-A537-0F5C5511C942}"/>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r="-2" b="13431"/>
          <a:stretch/>
        </p:blipFill>
        <p:spPr bwMode="auto">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8B6E38D-43D6-ED12-1C3D-F72EAA589367}"/>
              </a:ext>
            </a:extLst>
          </p:cNvPr>
          <p:cNvSpPr>
            <a:spLocks noGrp="1"/>
          </p:cNvSpPr>
          <p:nvPr>
            <p:ph type="title"/>
          </p:nvPr>
        </p:nvSpPr>
        <p:spPr>
          <a:xfrm>
            <a:off x="677333" y="609600"/>
            <a:ext cx="3851123" cy="1320800"/>
          </a:xfrm>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C219C282-45D5-5E9E-E730-2A4B66254224}"/>
              </a:ext>
            </a:extLst>
          </p:cNvPr>
          <p:cNvSpPr>
            <a:spLocks noGrp="1"/>
          </p:cNvSpPr>
          <p:nvPr>
            <p:ph idx="1"/>
          </p:nvPr>
        </p:nvSpPr>
        <p:spPr>
          <a:xfrm>
            <a:off x="677334" y="2160589"/>
            <a:ext cx="3851122" cy="3880773"/>
          </a:xfrm>
        </p:spPr>
        <p:txBody>
          <a:bodyPr>
            <a:normAutofit/>
          </a:bodyPr>
          <a:lstStyle/>
          <a:p>
            <a:pPr>
              <a:lnSpc>
                <a:spcPct val="90000"/>
              </a:lnSpc>
            </a:pPr>
            <a:r>
              <a:rPr lang="en-GB" sz="1500" dirty="0">
                <a:effectLst/>
                <a:latin typeface="Times New Roman" panose="02020603050405020304" pitchFamily="18" charset="0"/>
                <a:ea typeface="Calibri" panose="020F0502020204030204" pitchFamily="34" charset="0"/>
              </a:rPr>
              <a:t>The findings confirm the hypothesis that higher social media usage is associated with increased risk-taking </a:t>
            </a:r>
            <a:r>
              <a:rPr lang="en-GB" sz="1500" dirty="0" err="1">
                <a:effectLst/>
                <a:latin typeface="Times New Roman" panose="02020603050405020304" pitchFamily="18" charset="0"/>
                <a:ea typeface="Calibri" panose="020F0502020204030204" pitchFamily="34" charset="0"/>
              </a:rPr>
              <a:t>behavior</a:t>
            </a:r>
            <a:r>
              <a:rPr lang="en-GB" sz="1500" dirty="0">
                <a:effectLst/>
                <a:latin typeface="Times New Roman" panose="02020603050405020304" pitchFamily="18" charset="0"/>
                <a:ea typeface="Calibri" panose="020F0502020204030204" pitchFamily="34" charset="0"/>
              </a:rPr>
              <a:t>. </a:t>
            </a:r>
          </a:p>
          <a:p>
            <a:pPr>
              <a:lnSpc>
                <a:spcPct val="90000"/>
              </a:lnSpc>
            </a:pPr>
            <a:r>
              <a:rPr lang="en-GB" sz="1500" dirty="0">
                <a:effectLst/>
                <a:latin typeface="Times New Roman" panose="02020603050405020304" pitchFamily="18" charset="0"/>
                <a:ea typeface="Calibri" panose="020F0502020204030204" pitchFamily="34" charset="0"/>
              </a:rPr>
              <a:t>Although Hypothesis 2, which proposed that higher social media usage negatively affects cognitive control, was not supported, the results underscore the need to refine and expand cognitive control theories</a:t>
            </a:r>
          </a:p>
          <a:p>
            <a:pPr>
              <a:lnSpc>
                <a:spcPct val="90000"/>
              </a:lnSpc>
            </a:pPr>
            <a:r>
              <a:rPr lang="en-GB" sz="1500" dirty="0">
                <a:effectLst/>
                <a:latin typeface="Times New Roman" panose="02020603050405020304" pitchFamily="18" charset="0"/>
                <a:ea typeface="Calibri" panose="020F0502020204030204" pitchFamily="34" charset="0"/>
              </a:rPr>
              <a:t>As the digital landscape continues to evolve, ongoing research in these areas will be crucial for developing strategies to manage social media use and its impact on cognitive and </a:t>
            </a:r>
            <a:r>
              <a:rPr lang="en-GB" sz="1500" dirty="0" err="1">
                <a:effectLst/>
                <a:latin typeface="Times New Roman" panose="02020603050405020304" pitchFamily="18" charset="0"/>
                <a:ea typeface="Calibri" panose="020F0502020204030204" pitchFamily="34" charset="0"/>
              </a:rPr>
              <a:t>behavioral</a:t>
            </a:r>
            <a:r>
              <a:rPr lang="en-GB" sz="1500" dirty="0">
                <a:effectLst/>
                <a:latin typeface="Times New Roman" panose="02020603050405020304" pitchFamily="18" charset="0"/>
                <a:ea typeface="Calibri" panose="020F0502020204030204" pitchFamily="34" charset="0"/>
              </a:rPr>
              <a:t> outcomes.</a:t>
            </a:r>
            <a:endParaRPr lang="en-IT" sz="1500" dirty="0">
              <a:effectLst/>
              <a:latin typeface="Times New Roman" panose="02020603050405020304" pitchFamily="18" charset="0"/>
              <a:ea typeface="Calibri" panose="020F0502020204030204" pitchFamily="34" charset="0"/>
            </a:endParaRPr>
          </a:p>
          <a:p>
            <a:pPr>
              <a:lnSpc>
                <a:spcPct val="90000"/>
              </a:lnSpc>
            </a:pPr>
            <a:endParaRPr lang="en-US" sz="1500" dirty="0"/>
          </a:p>
        </p:txBody>
      </p:sp>
      <p:cxnSp>
        <p:nvCxnSpPr>
          <p:cNvPr id="13317" name="Straight Connector 13316">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318" name="Straight Connector 13317">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320"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322"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324"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326"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328"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330"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332"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734893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75" name="Group 7174">
            <a:extLst>
              <a:ext uri="{FF2B5EF4-FFF2-40B4-BE49-F238E27FC236}">
                <a16:creationId xmlns:a16="http://schemas.microsoft.com/office/drawing/2014/main" id="{6CE6E43D-FC44-4F15-89C6-7C08E9BDC3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176" name="Straight Connector 7175">
              <a:extLst>
                <a:ext uri="{FF2B5EF4-FFF2-40B4-BE49-F238E27FC236}">
                  <a16:creationId xmlns:a16="http://schemas.microsoft.com/office/drawing/2014/main" id="{321115E6-3640-4179-A252-686A27B75B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7177" name="Straight Connector 7176">
              <a:extLst>
                <a:ext uri="{FF2B5EF4-FFF2-40B4-BE49-F238E27FC236}">
                  <a16:creationId xmlns:a16="http://schemas.microsoft.com/office/drawing/2014/main" id="{E68D2ABE-CDFA-4BEB-AF45-E43862265B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7178" name="Rectangle 23">
              <a:extLst>
                <a:ext uri="{FF2B5EF4-FFF2-40B4-BE49-F238E27FC236}">
                  <a16:creationId xmlns:a16="http://schemas.microsoft.com/office/drawing/2014/main" id="{A108FB8B-558B-4F9E-970F-72D2EE57F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T"/>
            </a:p>
          </p:txBody>
        </p:sp>
        <p:sp>
          <p:nvSpPr>
            <p:cNvPr id="7179" name="Rectangle 25">
              <a:extLst>
                <a:ext uri="{FF2B5EF4-FFF2-40B4-BE49-F238E27FC236}">
                  <a16:creationId xmlns:a16="http://schemas.microsoft.com/office/drawing/2014/main" id="{481E92F1-5BD2-4422-B875-90578CEAA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T"/>
            </a:p>
          </p:txBody>
        </p:sp>
        <p:sp>
          <p:nvSpPr>
            <p:cNvPr id="7180" name="Isosceles Triangle 7179">
              <a:extLst>
                <a:ext uri="{FF2B5EF4-FFF2-40B4-BE49-F238E27FC236}">
                  <a16:creationId xmlns:a16="http://schemas.microsoft.com/office/drawing/2014/main" id="{9D9630F3-9488-4F58-9098-F6B8552BD6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T"/>
            </a:p>
          </p:txBody>
        </p:sp>
        <p:sp>
          <p:nvSpPr>
            <p:cNvPr id="7181" name="Rectangle 27">
              <a:extLst>
                <a:ext uri="{FF2B5EF4-FFF2-40B4-BE49-F238E27FC236}">
                  <a16:creationId xmlns:a16="http://schemas.microsoft.com/office/drawing/2014/main" id="{A82B105D-E7A6-4F3A-AFDA-B9133F6BD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T"/>
            </a:p>
          </p:txBody>
        </p:sp>
        <p:sp>
          <p:nvSpPr>
            <p:cNvPr id="7182" name="Rectangle 28">
              <a:extLst>
                <a:ext uri="{FF2B5EF4-FFF2-40B4-BE49-F238E27FC236}">
                  <a16:creationId xmlns:a16="http://schemas.microsoft.com/office/drawing/2014/main" id="{592262AB-546B-41A7-99DE-EC034F0722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T"/>
            </a:p>
          </p:txBody>
        </p:sp>
        <p:sp>
          <p:nvSpPr>
            <p:cNvPr id="7183" name="Rectangle 29">
              <a:extLst>
                <a:ext uri="{FF2B5EF4-FFF2-40B4-BE49-F238E27FC236}">
                  <a16:creationId xmlns:a16="http://schemas.microsoft.com/office/drawing/2014/main" id="{D878A1F7-F404-41A0-BD7C-9739499BD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T"/>
            </a:p>
          </p:txBody>
        </p:sp>
        <p:sp>
          <p:nvSpPr>
            <p:cNvPr id="7184" name="Isosceles Triangle 7183">
              <a:extLst>
                <a:ext uri="{FF2B5EF4-FFF2-40B4-BE49-F238E27FC236}">
                  <a16:creationId xmlns:a16="http://schemas.microsoft.com/office/drawing/2014/main" id="{0076BF32-29FF-4C3A-B1AF-91A28EFD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T"/>
            </a:p>
          </p:txBody>
        </p:sp>
        <p:sp>
          <p:nvSpPr>
            <p:cNvPr id="7185" name="Isosceles Triangle 7184">
              <a:extLst>
                <a:ext uri="{FF2B5EF4-FFF2-40B4-BE49-F238E27FC236}">
                  <a16:creationId xmlns:a16="http://schemas.microsoft.com/office/drawing/2014/main" id="{0A4C29F3-B3A2-40B9-8670-ADA39B0C4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T"/>
            </a:p>
          </p:txBody>
        </p:sp>
      </p:grpSp>
      <p:pic>
        <p:nvPicPr>
          <p:cNvPr id="7170" name="Picture 2" descr="Threats to Consider When Crafting a Social Media Risk Mitigation Plan">
            <a:extLst>
              <a:ext uri="{FF2B5EF4-FFF2-40B4-BE49-F238E27FC236}">
                <a16:creationId xmlns:a16="http://schemas.microsoft.com/office/drawing/2014/main" id="{855198BB-73C0-3BAF-A238-F1E49946C373}"/>
              </a:ext>
            </a:extLst>
          </p:cNvPr>
          <p:cNvPicPr>
            <a:picLocks noGrp="1" noChangeAspect="1" noChangeArrowheads="1"/>
          </p:cNvPicPr>
          <p:nvPr>
            <p:ph idx="1"/>
          </p:nvPr>
        </p:nvPicPr>
        <p:blipFill>
          <a:blip r:embed="rId2">
            <a:alphaModFix amt="20000"/>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87" name="Freeform: Shape 7186">
            <a:extLst>
              <a:ext uri="{FF2B5EF4-FFF2-40B4-BE49-F238E27FC236}">
                <a16:creationId xmlns:a16="http://schemas.microsoft.com/office/drawing/2014/main" id="{85C2136B-77EC-41E9-BDB6-58A4AE142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33800"/>
            <a:ext cx="762000" cy="3124200"/>
          </a:xfrm>
          <a:custGeom>
            <a:avLst/>
            <a:gdLst>
              <a:gd name="connsiteX0" fmla="*/ 0 w 762000"/>
              <a:gd name="connsiteY0" fmla="*/ 0 h 3124200"/>
              <a:gd name="connsiteX1" fmla="*/ 762000 w 762000"/>
              <a:gd name="connsiteY1" fmla="*/ 3124200 h 3124200"/>
              <a:gd name="connsiteX2" fmla="*/ 0 w 762000"/>
              <a:gd name="connsiteY2" fmla="*/ 3124200 h 3124200"/>
            </a:gdLst>
            <a:ahLst/>
            <a:cxnLst>
              <a:cxn ang="0">
                <a:pos x="connsiteX0" y="connsiteY0"/>
              </a:cxn>
              <a:cxn ang="0">
                <a:pos x="connsiteX1" y="connsiteY1"/>
              </a:cxn>
              <a:cxn ang="0">
                <a:pos x="connsiteX2" y="connsiteY2"/>
              </a:cxn>
            </a:cxnLst>
            <a:rect l="l" t="t" r="r" b="b"/>
            <a:pathLst>
              <a:path w="762000" h="3124200">
                <a:moveTo>
                  <a:pt x="0" y="0"/>
                </a:moveTo>
                <a:lnTo>
                  <a:pt x="762000" y="3124200"/>
                </a:lnTo>
                <a:lnTo>
                  <a:pt x="0" y="31242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7189" name="Straight Connector 7188">
            <a:extLst>
              <a:ext uri="{FF2B5EF4-FFF2-40B4-BE49-F238E27FC236}">
                <a16:creationId xmlns:a16="http://schemas.microsoft.com/office/drawing/2014/main" id="{E55891F3-A5E2-4418-8950-25FA2B7312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274002" y="4502552"/>
            <a:ext cx="2917998" cy="23554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91" name="Straight Connector 7190">
            <a:extLst>
              <a:ext uri="{FF2B5EF4-FFF2-40B4-BE49-F238E27FC236}">
                <a16:creationId xmlns:a16="http://schemas.microsoft.com/office/drawing/2014/main" id="{FB1FCEB1-A7E1-417C-A7EF-AA30D5A085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3500" y="-16625"/>
            <a:ext cx="2667482" cy="68746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193" name="Freeform: Shape 7192">
            <a:extLst>
              <a:ext uri="{FF2B5EF4-FFF2-40B4-BE49-F238E27FC236}">
                <a16:creationId xmlns:a16="http://schemas.microsoft.com/office/drawing/2014/main" id="{7FBCF2A6-1F18-4B68-B5D2-5B763ED41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2923" y="-16625"/>
            <a:ext cx="1269077" cy="6874625"/>
          </a:xfrm>
          <a:custGeom>
            <a:avLst/>
            <a:gdLst>
              <a:gd name="connsiteX0" fmla="*/ 714894 w 1269077"/>
              <a:gd name="connsiteY0" fmla="*/ 0 h 6874625"/>
              <a:gd name="connsiteX1" fmla="*/ 1269077 w 1269077"/>
              <a:gd name="connsiteY1" fmla="*/ 16625 h 6874625"/>
              <a:gd name="connsiteX2" fmla="*/ 1269077 w 1269077"/>
              <a:gd name="connsiteY2" fmla="*/ 6874625 h 6874625"/>
              <a:gd name="connsiteX3" fmla="*/ 0 w 1269077"/>
              <a:gd name="connsiteY3" fmla="*/ 6874625 h 6874625"/>
            </a:gdLst>
            <a:ahLst/>
            <a:cxnLst>
              <a:cxn ang="0">
                <a:pos x="connsiteX0" y="connsiteY0"/>
              </a:cxn>
              <a:cxn ang="0">
                <a:pos x="connsiteX1" y="connsiteY1"/>
              </a:cxn>
              <a:cxn ang="0">
                <a:pos x="connsiteX2" y="connsiteY2"/>
              </a:cxn>
              <a:cxn ang="0">
                <a:pos x="connsiteX3" y="connsiteY3"/>
              </a:cxn>
            </a:cxnLst>
            <a:rect l="l" t="t" r="r" b="b"/>
            <a:pathLst>
              <a:path w="1269077" h="6874625">
                <a:moveTo>
                  <a:pt x="714894" y="0"/>
                </a:moveTo>
                <a:lnTo>
                  <a:pt x="1269077" y="16625"/>
                </a:lnTo>
                <a:lnTo>
                  <a:pt x="1269077" y="6874625"/>
                </a:lnTo>
                <a:lnTo>
                  <a:pt x="0" y="6874625"/>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95" name="Freeform: Shape 7194">
            <a:extLst>
              <a:ext uri="{FF2B5EF4-FFF2-40B4-BE49-F238E27FC236}">
                <a16:creationId xmlns:a16="http://schemas.microsoft.com/office/drawing/2014/main" id="{FF3A27FB-A693-4A75-951E-0C77CD98F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374" y="-16624"/>
            <a:ext cx="1983626" cy="6874625"/>
          </a:xfrm>
          <a:custGeom>
            <a:avLst/>
            <a:gdLst>
              <a:gd name="connsiteX0" fmla="*/ 0 w 1983626"/>
              <a:gd name="connsiteY0" fmla="*/ 0 h 6874625"/>
              <a:gd name="connsiteX1" fmla="*/ 1983626 w 1983626"/>
              <a:gd name="connsiteY1" fmla="*/ 0 h 6874625"/>
              <a:gd name="connsiteX2" fmla="*/ 1983626 w 1983626"/>
              <a:gd name="connsiteY2" fmla="*/ 6874625 h 6874625"/>
              <a:gd name="connsiteX3" fmla="*/ 1522181 w 1983626"/>
              <a:gd name="connsiteY3" fmla="*/ 6874625 h 6874625"/>
            </a:gdLst>
            <a:ahLst/>
            <a:cxnLst>
              <a:cxn ang="0">
                <a:pos x="connsiteX0" y="connsiteY0"/>
              </a:cxn>
              <a:cxn ang="0">
                <a:pos x="connsiteX1" y="connsiteY1"/>
              </a:cxn>
              <a:cxn ang="0">
                <a:pos x="connsiteX2" y="connsiteY2"/>
              </a:cxn>
              <a:cxn ang="0">
                <a:pos x="connsiteX3" y="connsiteY3"/>
              </a:cxn>
            </a:cxnLst>
            <a:rect l="l" t="t" r="r" b="b"/>
            <a:pathLst>
              <a:path w="1983626" h="6874625">
                <a:moveTo>
                  <a:pt x="0" y="0"/>
                </a:moveTo>
                <a:lnTo>
                  <a:pt x="1983626" y="0"/>
                </a:lnTo>
                <a:lnTo>
                  <a:pt x="1983626" y="6874625"/>
                </a:lnTo>
                <a:lnTo>
                  <a:pt x="1522181" y="6874625"/>
                </a:ln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9F8C236A-8EC4-5D6D-A5F6-45B6D1A5E3C6}"/>
              </a:ext>
            </a:extLst>
          </p:cNvPr>
          <p:cNvSpPr txBox="1"/>
          <p:nvPr/>
        </p:nvSpPr>
        <p:spPr>
          <a:xfrm>
            <a:off x="2592643" y="1696250"/>
            <a:ext cx="6025247" cy="1323439"/>
          </a:xfrm>
          <a:prstGeom prst="rect">
            <a:avLst/>
          </a:prstGeom>
          <a:noFill/>
        </p:spPr>
        <p:txBody>
          <a:bodyPr wrap="square" rtlCol="0">
            <a:spAutoFit/>
          </a:bodyPr>
          <a:lstStyle/>
          <a:p>
            <a:r>
              <a:rPr lang="en-US" sz="8000" dirty="0">
                <a:solidFill>
                  <a:schemeClr val="accent1">
                    <a:lumMod val="60000"/>
                    <a:lumOff val="40000"/>
                  </a:schemeClr>
                </a:solidFill>
                <a:latin typeface="+mj-lt"/>
                <a:cs typeface="Times New Roman" panose="02020603050405020304" pitchFamily="18" charset="0"/>
              </a:rPr>
              <a:t>Thank you</a:t>
            </a:r>
          </a:p>
        </p:txBody>
      </p:sp>
      <p:pic>
        <p:nvPicPr>
          <p:cNvPr id="6" name="Picture 5">
            <a:extLst>
              <a:ext uri="{FF2B5EF4-FFF2-40B4-BE49-F238E27FC236}">
                <a16:creationId xmlns:a16="http://schemas.microsoft.com/office/drawing/2014/main" id="{2641C189-21E0-5AF2-B8CF-C8E6D5026018}"/>
              </a:ext>
            </a:extLst>
          </p:cNvPr>
          <p:cNvPicPr>
            <a:picLocks noChangeAspect="1"/>
          </p:cNvPicPr>
          <p:nvPr/>
        </p:nvPicPr>
        <p:blipFill>
          <a:blip r:embed="rId4">
            <a:duotone>
              <a:schemeClr val="accent1">
                <a:shade val="45000"/>
                <a:satMod val="135000"/>
              </a:schemeClr>
              <a:prstClr val="white"/>
            </a:duotone>
          </a:blip>
          <a:stretch>
            <a:fillRect/>
          </a:stretch>
        </p:blipFill>
        <p:spPr>
          <a:xfrm>
            <a:off x="6586734" y="833127"/>
            <a:ext cx="2058248" cy="2058248"/>
          </a:xfrm>
          <a:prstGeom prst="rect">
            <a:avLst/>
          </a:prstGeom>
        </p:spPr>
      </p:pic>
    </p:spTree>
    <p:extLst>
      <p:ext uri="{BB962C8B-B14F-4D97-AF65-F5344CB8AC3E}">
        <p14:creationId xmlns:p14="http://schemas.microsoft.com/office/powerpoint/2010/main" val="1929263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6" name="Picture 10" descr="Digitalsemester-Q&amp;A mit dem Präsidenten] – STUV Landshut">
            <a:extLst>
              <a:ext uri="{FF2B5EF4-FFF2-40B4-BE49-F238E27FC236}">
                <a16:creationId xmlns:a16="http://schemas.microsoft.com/office/drawing/2014/main" id="{4843F7B7-5068-D0FA-BD0B-777B9BA7CA58}"/>
              </a:ext>
            </a:extLst>
          </p:cNvPr>
          <p:cNvPicPr>
            <a:picLocks noChangeAspect="1" noChangeArrowheads="1"/>
          </p:cNvPicPr>
          <p:nvPr/>
        </p:nvPicPr>
        <p:blipFill>
          <a:blip r:embed="rId3">
            <a:duotone>
              <a:srgbClr val="5FCBEF">
                <a:shade val="45000"/>
                <a:satMod val="135000"/>
              </a:srgbClr>
              <a:prstClr val="white"/>
            </a:duotone>
            <a:alphaModFix/>
            <a:extLst>
              <a:ext uri="{BEBA8EAE-BF5A-486C-A8C5-ECC9F3942E4B}">
                <a14:imgProps xmlns:a14="http://schemas.microsoft.com/office/drawing/2010/main">
                  <a14:imgLayer r:embed="rId4">
                    <a14:imgEffect>
                      <a14:colorTemperature colorTemp="112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12240" y="0"/>
            <a:ext cx="1261648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F65A11D-CA9A-058A-6C51-69DC3ACA2A6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24AA1FB-C72A-DC19-46C1-81CE93BC4DCA}"/>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B9DC8DB8-3126-9C74-F18B-AF05BF80110B}"/>
              </a:ext>
            </a:extLst>
          </p:cNvPr>
          <p:cNvPicPr>
            <a:picLocks noChangeAspect="1"/>
          </p:cNvPicPr>
          <p:nvPr/>
        </p:nvPicPr>
        <p:blipFill>
          <a:blip r:embed="rId5"/>
          <a:stretch>
            <a:fillRect/>
          </a:stretch>
        </p:blipFill>
        <p:spPr>
          <a:xfrm>
            <a:off x="10346266" y="5217555"/>
            <a:ext cx="1647614" cy="1647614"/>
          </a:xfrm>
          <a:prstGeom prst="rect">
            <a:avLst/>
          </a:prstGeom>
        </p:spPr>
      </p:pic>
    </p:spTree>
    <p:extLst>
      <p:ext uri="{BB962C8B-B14F-4D97-AF65-F5344CB8AC3E}">
        <p14:creationId xmlns:p14="http://schemas.microsoft.com/office/powerpoint/2010/main" val="344570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
                                        <p:tgtEl>
                                          <p:spTgt spid="6"/>
                                        </p:tgtEl>
                                      </p:cBhvr>
                                    </p:animEffect>
                                    <p:anim calcmode="lin" valueType="num">
                                      <p:cBhvr>
                                        <p:cTn id="8" dur="400" fill="hold"/>
                                        <p:tgtEl>
                                          <p:spTgt spid="6"/>
                                        </p:tgtEl>
                                        <p:attrNameLst>
                                          <p:attrName>ppt_x</p:attrName>
                                        </p:attrNameLst>
                                      </p:cBhvr>
                                      <p:tavLst>
                                        <p:tav tm="0">
                                          <p:val>
                                            <p:strVal val="#ppt_x"/>
                                          </p:val>
                                        </p:tav>
                                        <p:tav tm="100000">
                                          <p:val>
                                            <p:strVal val="#ppt_x"/>
                                          </p:val>
                                        </p:tav>
                                      </p:tavLst>
                                    </p:anim>
                                    <p:anim calcmode="lin" valueType="num">
                                      <p:cBhvr>
                                        <p:cTn id="9" dur="400" fill="hold"/>
                                        <p:tgtEl>
                                          <p:spTgt spid="6"/>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7B360-D145-3A69-257C-5C191527F76F}"/>
              </a:ext>
            </a:extLst>
          </p:cNvPr>
          <p:cNvSpPr>
            <a:spLocks noGrp="1"/>
          </p:cNvSpPr>
          <p:nvPr>
            <p:ph type="title"/>
          </p:nvPr>
        </p:nvSpPr>
        <p:spPr>
          <a:xfrm>
            <a:off x="677334" y="462344"/>
            <a:ext cx="8596668" cy="1320800"/>
          </a:xfrm>
        </p:spPr>
        <p:txBody>
          <a:bodyPr/>
          <a:lstStyle/>
          <a:p>
            <a:r>
              <a:rPr lang="en-US" dirty="0"/>
              <a:t>REFERENCE LIST</a:t>
            </a:r>
            <a:br>
              <a:rPr lang="en-US" dirty="0"/>
            </a:br>
            <a:endParaRPr lang="en-US" dirty="0"/>
          </a:p>
        </p:txBody>
      </p:sp>
      <p:sp>
        <p:nvSpPr>
          <p:cNvPr id="3" name="Content Placeholder 2">
            <a:extLst>
              <a:ext uri="{FF2B5EF4-FFF2-40B4-BE49-F238E27FC236}">
                <a16:creationId xmlns:a16="http://schemas.microsoft.com/office/drawing/2014/main" id="{D6BDDFFF-536C-85AC-2BDB-8FE8B40CE64C}"/>
              </a:ext>
            </a:extLst>
          </p:cNvPr>
          <p:cNvSpPr>
            <a:spLocks noGrp="1"/>
          </p:cNvSpPr>
          <p:nvPr>
            <p:ph idx="1"/>
          </p:nvPr>
        </p:nvSpPr>
        <p:spPr>
          <a:xfrm>
            <a:off x="677334" y="1122744"/>
            <a:ext cx="8596668" cy="5735255"/>
          </a:xfrm>
        </p:spPr>
        <p:txBody>
          <a:bodyPr>
            <a:normAutofit fontScale="47500" lnSpcReduction="20000"/>
          </a:bodyPr>
          <a:lstStyle/>
          <a:p>
            <a:pPr marL="54900" indent="-270900" algn="just">
              <a:lnSpc>
                <a:spcPct val="120000"/>
              </a:lnSpc>
              <a:spcBef>
                <a:spcPts val="0"/>
              </a:spcBef>
            </a:pPr>
            <a:r>
              <a:rPr lang="en-GB" sz="2800">
                <a:effectLst/>
                <a:latin typeface="Times New Roman" panose="02020603050405020304" pitchFamily="18" charset="0"/>
                <a:ea typeface="Calibri" panose="020F0502020204030204" pitchFamily="34" charset="0"/>
              </a:rPr>
              <a:t>Anderson, M. C., &amp; Levy, B. J. (2009). Suppressing Unwanted Memories. Current Directions in Psychological Science 18(4).</a:t>
            </a:r>
            <a:endParaRPr lang="en-IT" sz="2800">
              <a:effectLst/>
              <a:latin typeface="Times New Roman" panose="02020603050405020304" pitchFamily="18" charset="0"/>
              <a:ea typeface="Calibri" panose="020F0502020204030204" pitchFamily="34" charset="0"/>
            </a:endParaRPr>
          </a:p>
          <a:p>
            <a:pPr marL="54900" indent="-270900" algn="just">
              <a:lnSpc>
                <a:spcPct val="120000"/>
              </a:lnSpc>
              <a:spcBef>
                <a:spcPts val="0"/>
              </a:spcBef>
            </a:pPr>
            <a:r>
              <a:rPr lang="en-GB" sz="2800">
                <a:effectLst/>
                <a:latin typeface="Times New Roman" panose="02020603050405020304" pitchFamily="18" charset="0"/>
                <a:ea typeface="Calibri" panose="020F0502020204030204" pitchFamily="34" charset="0"/>
              </a:rPr>
              <a:t>Ayano, G. (2016). Dopamine: Receptors, Functions, Synthesis, Pathways, Locations and Mental Disorders: Review of Literatures. </a:t>
            </a:r>
            <a:r>
              <a:rPr lang="en-GB" sz="2800" i="1">
                <a:effectLst/>
                <a:latin typeface="Times New Roman" panose="02020603050405020304" pitchFamily="18" charset="0"/>
                <a:ea typeface="Calibri" panose="020F0502020204030204" pitchFamily="34" charset="0"/>
              </a:rPr>
              <a:t>Journal of Mental Disorders and Treatment.</a:t>
            </a:r>
            <a:r>
              <a:rPr lang="en-GB" sz="2800">
                <a:effectLst/>
                <a:latin typeface="Times New Roman" panose="02020603050405020304" pitchFamily="18" charset="0"/>
                <a:ea typeface="Calibri" panose="020F0502020204030204" pitchFamily="34" charset="0"/>
              </a:rPr>
              <a:t> 2. 10.4172/2471-271X.1000120.</a:t>
            </a:r>
            <a:endParaRPr lang="en-IT" sz="2800">
              <a:effectLst/>
              <a:latin typeface="Times New Roman" panose="02020603050405020304" pitchFamily="18" charset="0"/>
              <a:ea typeface="Calibri" panose="020F0502020204030204" pitchFamily="34" charset="0"/>
            </a:endParaRPr>
          </a:p>
          <a:p>
            <a:pPr marL="54900" indent="-270900" algn="just">
              <a:lnSpc>
                <a:spcPct val="120000"/>
              </a:lnSpc>
              <a:spcBef>
                <a:spcPts val="0"/>
              </a:spcBef>
            </a:pPr>
            <a:r>
              <a:rPr lang="en-US" sz="2800">
                <a:effectLst/>
                <a:latin typeface="Times New Roman" panose="02020603050405020304" pitchFamily="18" charset="0"/>
                <a:ea typeface="Calibri" panose="020F0502020204030204" pitchFamily="34" charset="0"/>
              </a:rPr>
              <a:t>Baumeister, R. F., &amp; Leary, M. R. (1995). </a:t>
            </a:r>
            <a:r>
              <a:rPr lang="en-GB" sz="2800">
                <a:effectLst/>
                <a:latin typeface="Times New Roman" panose="02020603050405020304" pitchFamily="18" charset="0"/>
                <a:ea typeface="Calibri" panose="020F0502020204030204" pitchFamily="34" charset="0"/>
              </a:rPr>
              <a:t>The need to belong: desire for interpersonal attachments as a fundamental human motivation. </a:t>
            </a:r>
            <a:r>
              <a:rPr lang="en-GB" sz="2800" i="1">
                <a:effectLst/>
                <a:latin typeface="Times New Roman" panose="02020603050405020304" pitchFamily="18" charset="0"/>
                <a:ea typeface="Calibri" panose="020F0502020204030204" pitchFamily="34" charset="0"/>
              </a:rPr>
              <a:t>Psychological Bulletin</a:t>
            </a:r>
            <a:r>
              <a:rPr lang="en-GB" sz="2800">
                <a:effectLst/>
                <a:latin typeface="Times New Roman" panose="02020603050405020304" pitchFamily="18" charset="0"/>
                <a:ea typeface="Calibri" panose="020F0502020204030204" pitchFamily="34" charset="0"/>
              </a:rPr>
              <a:t>, 117(3), 497–529.</a:t>
            </a:r>
            <a:endParaRPr lang="en-IT" sz="2800">
              <a:effectLst/>
              <a:latin typeface="Times New Roman" panose="02020603050405020304" pitchFamily="18" charset="0"/>
              <a:ea typeface="Calibri" panose="020F0502020204030204" pitchFamily="34" charset="0"/>
            </a:endParaRPr>
          </a:p>
          <a:p>
            <a:pPr marL="54900" indent="-270900" algn="just">
              <a:lnSpc>
                <a:spcPct val="120000"/>
              </a:lnSpc>
              <a:spcBef>
                <a:spcPts val="0"/>
              </a:spcBef>
            </a:pPr>
            <a:r>
              <a:rPr lang="en-GB" sz="2800">
                <a:effectLst/>
                <a:latin typeface="Times New Roman" panose="02020603050405020304" pitchFamily="18" charset="0"/>
                <a:ea typeface="Calibri" panose="020F0502020204030204" pitchFamily="34" charset="0"/>
              </a:rPr>
              <a:t>Biernatowska, A., Balcerowska, J. M., &amp; Bereznowski, P. (2017). Gender differences in using Facebook—preliminary analysis. In J. Nyćkowiak &amp; J. Leśny (Eds.), </a:t>
            </a:r>
            <a:r>
              <a:rPr lang="en-GB" sz="2800" i="1">
                <a:effectLst/>
                <a:latin typeface="Times New Roman" panose="02020603050405020304" pitchFamily="18" charset="0"/>
                <a:ea typeface="Calibri" panose="020F0502020204030204" pitchFamily="34" charset="0"/>
              </a:rPr>
              <a:t>Badania i Rozwój Młodych Naukowców w Polsce – Społeczeństwo: psychologia i socjologia</a:t>
            </a:r>
            <a:r>
              <a:rPr lang="en-GB" sz="2800">
                <a:effectLst/>
                <a:latin typeface="Times New Roman" panose="02020603050405020304" pitchFamily="18" charset="0"/>
                <a:ea typeface="Calibri" panose="020F0502020204030204" pitchFamily="34" charset="0"/>
              </a:rPr>
              <a:t>, 13-18.</a:t>
            </a:r>
            <a:endParaRPr lang="en-IT" sz="2800">
              <a:effectLst/>
              <a:latin typeface="Times New Roman" panose="02020603050405020304" pitchFamily="18" charset="0"/>
              <a:ea typeface="Calibri" panose="020F0502020204030204" pitchFamily="34" charset="0"/>
            </a:endParaRPr>
          </a:p>
          <a:p>
            <a:pPr marL="54900" indent="-270900" algn="just">
              <a:lnSpc>
                <a:spcPct val="120000"/>
              </a:lnSpc>
              <a:spcBef>
                <a:spcPts val="0"/>
              </a:spcBef>
            </a:pPr>
            <a:r>
              <a:rPr lang="sl-SI" sz="2800">
                <a:effectLst/>
                <a:latin typeface="Times New Roman" panose="02020603050405020304" pitchFamily="18" charset="0"/>
                <a:ea typeface="Calibri" panose="020F0502020204030204" pitchFamily="34" charset="0"/>
              </a:rPr>
              <a:t>Blaess, S., Stott, S. R. W., &amp; Ang, S.-L. (2020). The generation of midbrain dopaminergic neurons. In </a:t>
            </a:r>
            <a:r>
              <a:rPr lang="sl-SI" sz="2800" i="1">
                <a:effectLst/>
                <a:latin typeface="Times New Roman" panose="02020603050405020304" pitchFamily="18" charset="0"/>
                <a:ea typeface="Calibri" panose="020F0502020204030204" pitchFamily="34" charset="0"/>
              </a:rPr>
              <a:t>Comprehensive Developmental Neuroscience: Patterning and Cell Type Specification in the Developing CNS and PNS</a:t>
            </a:r>
            <a:r>
              <a:rPr lang="sl-SI" sz="2800">
                <a:effectLst/>
                <a:latin typeface="Times New Roman" panose="02020603050405020304" pitchFamily="18" charset="0"/>
                <a:ea typeface="Calibri" panose="020F0502020204030204" pitchFamily="34" charset="0"/>
              </a:rPr>
              <a:t> (Chapter 23). Elsevier. https://doi.org/10.1016/B978-0-12-814405-3.00017-5</a:t>
            </a:r>
            <a:endParaRPr lang="en-IT" sz="2800">
              <a:effectLst/>
              <a:latin typeface="Times New Roman" panose="02020603050405020304" pitchFamily="18" charset="0"/>
              <a:ea typeface="Calibri" panose="020F0502020204030204" pitchFamily="34" charset="0"/>
            </a:endParaRPr>
          </a:p>
          <a:p>
            <a:pPr marL="54900" indent="-270900" algn="just">
              <a:lnSpc>
                <a:spcPct val="120000"/>
              </a:lnSpc>
              <a:spcBef>
                <a:spcPts val="0"/>
              </a:spcBef>
            </a:pPr>
            <a:r>
              <a:rPr lang="en-GB" sz="2800">
                <a:effectLst/>
                <a:latin typeface="Times New Roman" panose="02020603050405020304" pitchFamily="18" charset="0"/>
                <a:ea typeface="Calibri" panose="020F0502020204030204" pitchFamily="34" charset="0"/>
              </a:rPr>
              <a:t>Botvinick, M. M., Braver, T. S., Barch, D. M., Carter, C. S., &amp; Cohen, J. D. (2001). Conflict monitoring and cognitive control. </a:t>
            </a:r>
            <a:r>
              <a:rPr lang="en-GB" sz="2800" i="1">
                <a:effectLst/>
                <a:latin typeface="Times New Roman" panose="02020603050405020304" pitchFamily="18" charset="0"/>
                <a:ea typeface="Calibri" panose="020F0502020204030204" pitchFamily="34" charset="0"/>
              </a:rPr>
              <a:t>Psychological Review</a:t>
            </a:r>
            <a:r>
              <a:rPr lang="en-GB" sz="2800">
                <a:effectLst/>
                <a:latin typeface="Times New Roman" panose="02020603050405020304" pitchFamily="18" charset="0"/>
                <a:ea typeface="Calibri" panose="020F0502020204030204" pitchFamily="34" charset="0"/>
              </a:rPr>
              <a:t>, 108(3), 624-652.</a:t>
            </a:r>
            <a:endParaRPr lang="en-IT" sz="2800">
              <a:effectLst/>
              <a:latin typeface="Times New Roman" panose="02020603050405020304" pitchFamily="18" charset="0"/>
              <a:ea typeface="Calibri" panose="020F0502020204030204" pitchFamily="34" charset="0"/>
            </a:endParaRPr>
          </a:p>
          <a:p>
            <a:pPr marL="54900" indent="-270900" algn="just">
              <a:lnSpc>
                <a:spcPct val="120000"/>
              </a:lnSpc>
              <a:spcBef>
                <a:spcPts val="0"/>
              </a:spcBef>
            </a:pPr>
            <a:r>
              <a:rPr lang="en-GB" sz="2800">
                <a:effectLst/>
                <a:latin typeface="Times New Roman" panose="02020603050405020304" pitchFamily="18" charset="0"/>
                <a:ea typeface="Calibri" panose="020F0502020204030204" pitchFamily="34" charset="0"/>
              </a:rPr>
              <a:t>Bozarth, M. A. (1994). Pleasure Systems in the Brain. In D. M. Warburton (Ed.), </a:t>
            </a:r>
            <a:r>
              <a:rPr lang="en-GB" sz="2800" i="1">
                <a:effectLst/>
                <a:latin typeface="Times New Roman" panose="02020603050405020304" pitchFamily="18" charset="0"/>
                <a:ea typeface="Calibri" panose="020F0502020204030204" pitchFamily="34" charset="0"/>
              </a:rPr>
              <a:t>Pleasure: The Politics and the Reality</a:t>
            </a:r>
            <a:r>
              <a:rPr lang="en-GB" sz="2800">
                <a:effectLst/>
                <a:latin typeface="Times New Roman" panose="02020603050405020304" pitchFamily="18" charset="0"/>
                <a:ea typeface="Calibri" panose="020F0502020204030204" pitchFamily="34" charset="0"/>
              </a:rPr>
              <a:t> (pp. 5-14). John Wiley &amp; Sons.</a:t>
            </a:r>
            <a:endParaRPr lang="en-IT" sz="2800">
              <a:effectLst/>
              <a:latin typeface="Times New Roman" panose="02020603050405020304" pitchFamily="18" charset="0"/>
              <a:ea typeface="Calibri" panose="020F0502020204030204" pitchFamily="34" charset="0"/>
            </a:endParaRPr>
          </a:p>
          <a:p>
            <a:pPr marL="54900" indent="-270900" algn="just">
              <a:lnSpc>
                <a:spcPct val="120000"/>
              </a:lnSpc>
              <a:spcBef>
                <a:spcPts val="0"/>
              </a:spcBef>
            </a:pPr>
            <a:r>
              <a:rPr lang="en-GB" sz="2800">
                <a:effectLst/>
                <a:latin typeface="Times New Roman" panose="02020603050405020304" pitchFamily="18" charset="0"/>
                <a:ea typeface="Calibri" panose="020F0502020204030204" pitchFamily="34" charset="0"/>
              </a:rPr>
              <a:t>Braver, T. S., Paxton, J. L., Locke, H. S., &amp; Barch, D. M. (2009). Flexible neural mechanisms of cognitive control within human prefrontal cortex. </a:t>
            </a:r>
            <a:r>
              <a:rPr lang="en-GB" sz="2800" i="1">
                <a:effectLst/>
                <a:latin typeface="Times New Roman" panose="02020603050405020304" pitchFamily="18" charset="0"/>
                <a:ea typeface="Calibri" panose="020F0502020204030204" pitchFamily="34" charset="0"/>
              </a:rPr>
              <a:t>Proceedings of the National Academy of Science</a:t>
            </a:r>
            <a:r>
              <a:rPr lang="en-GB" sz="2800">
                <a:effectLst/>
                <a:latin typeface="Times New Roman" panose="02020603050405020304" pitchFamily="18" charset="0"/>
                <a:ea typeface="Calibri" panose="020F0502020204030204" pitchFamily="34" charset="0"/>
              </a:rPr>
              <a:t>, 106(18), 7351-7356.</a:t>
            </a:r>
            <a:endParaRPr lang="en-IT" sz="2800">
              <a:effectLst/>
              <a:latin typeface="Times New Roman" panose="02020603050405020304" pitchFamily="18" charset="0"/>
              <a:ea typeface="Calibri" panose="020F0502020204030204" pitchFamily="34" charset="0"/>
            </a:endParaRPr>
          </a:p>
          <a:p>
            <a:pPr marL="54900" indent="-270900" algn="just">
              <a:lnSpc>
                <a:spcPct val="120000"/>
              </a:lnSpc>
              <a:spcBef>
                <a:spcPts val="0"/>
              </a:spcBef>
            </a:pPr>
            <a:r>
              <a:rPr lang="en-GB" sz="2800">
                <a:effectLst/>
                <a:latin typeface="Times New Roman" panose="02020603050405020304" pitchFamily="18" charset="0"/>
                <a:ea typeface="Calibri" panose="020F0502020204030204" pitchFamily="34" charset="0"/>
              </a:rPr>
              <a:t>Breiter, H. C., Aharon, I., Kahneman, D., Dale, A., &amp; Shizgal, P. (2001). Functional imaging of neural responses to expectancy and experience of monetary gains and losses. </a:t>
            </a:r>
            <a:r>
              <a:rPr lang="it-IT" sz="2800" i="1">
                <a:effectLst/>
                <a:latin typeface="Times New Roman" panose="02020603050405020304" pitchFamily="18" charset="0"/>
                <a:ea typeface="Calibri" panose="020F0502020204030204" pitchFamily="34" charset="0"/>
              </a:rPr>
              <a:t>Neuron</a:t>
            </a:r>
            <a:r>
              <a:rPr lang="it-IT" sz="2800">
                <a:effectLst/>
                <a:latin typeface="Times New Roman" panose="02020603050405020304" pitchFamily="18" charset="0"/>
                <a:ea typeface="Calibri" panose="020F0502020204030204" pitchFamily="34" charset="0"/>
              </a:rPr>
              <a:t>, </a:t>
            </a:r>
            <a:r>
              <a:rPr lang="it-IT" sz="2800" i="1">
                <a:effectLst/>
                <a:latin typeface="Times New Roman" panose="02020603050405020304" pitchFamily="18" charset="0"/>
                <a:ea typeface="Calibri" panose="020F0502020204030204" pitchFamily="34" charset="0"/>
              </a:rPr>
              <a:t>30</a:t>
            </a:r>
            <a:r>
              <a:rPr lang="it-IT" sz="2800">
                <a:effectLst/>
                <a:latin typeface="Times New Roman" panose="02020603050405020304" pitchFamily="18" charset="0"/>
                <a:ea typeface="Calibri" panose="020F0502020204030204" pitchFamily="34" charset="0"/>
              </a:rPr>
              <a:t>(2), 619–639. https://doi.org/10.1016/s0896-6273(01)00303-8.</a:t>
            </a:r>
            <a:endParaRPr lang="en-IT" sz="2800">
              <a:effectLst/>
              <a:latin typeface="Times New Roman" panose="02020603050405020304" pitchFamily="18" charset="0"/>
              <a:ea typeface="Calibri" panose="020F0502020204030204" pitchFamily="34" charset="0"/>
            </a:endParaRPr>
          </a:p>
          <a:p>
            <a:pPr marL="54900" indent="-270900" algn="just">
              <a:lnSpc>
                <a:spcPct val="120000"/>
              </a:lnSpc>
              <a:spcBef>
                <a:spcPts val="0"/>
              </a:spcBef>
            </a:pPr>
            <a:r>
              <a:rPr lang="sl-SI" sz="2800">
                <a:effectLst/>
                <a:latin typeface="Times New Roman" panose="02020603050405020304" pitchFamily="18" charset="0"/>
                <a:ea typeface="Calibri" panose="020F0502020204030204" pitchFamily="34" charset="0"/>
              </a:rPr>
              <a:t>Bromberg-Martin, E. S., Matsumoto, M., &amp; Hikosaka, O. (2010). Dopamine in motivational control: rewarding, aversive, and alerting. </a:t>
            </a:r>
            <a:r>
              <a:rPr lang="sl-SI" sz="2800" i="1">
                <a:effectLst/>
                <a:latin typeface="Times New Roman" panose="02020603050405020304" pitchFamily="18" charset="0"/>
                <a:ea typeface="Calibri" panose="020F0502020204030204" pitchFamily="34" charset="0"/>
              </a:rPr>
              <a:t>Neuron</a:t>
            </a:r>
            <a:r>
              <a:rPr lang="sl-SI" sz="2800">
                <a:effectLst/>
                <a:latin typeface="Times New Roman" panose="02020603050405020304" pitchFamily="18" charset="0"/>
                <a:ea typeface="Calibri" panose="020F0502020204030204" pitchFamily="34" charset="0"/>
              </a:rPr>
              <a:t>, </a:t>
            </a:r>
            <a:r>
              <a:rPr lang="sl-SI" sz="2800" i="1">
                <a:effectLst/>
                <a:latin typeface="Times New Roman" panose="02020603050405020304" pitchFamily="18" charset="0"/>
                <a:ea typeface="Calibri" panose="020F0502020204030204" pitchFamily="34" charset="0"/>
              </a:rPr>
              <a:t>68</a:t>
            </a:r>
            <a:r>
              <a:rPr lang="sl-SI" sz="2800">
                <a:effectLst/>
                <a:latin typeface="Times New Roman" panose="02020603050405020304" pitchFamily="18" charset="0"/>
                <a:ea typeface="Calibri" panose="020F0502020204030204" pitchFamily="34" charset="0"/>
              </a:rPr>
              <a:t>(5), 815–834. https://doi.org/10.1016/j.neuron.2010.11.022.</a:t>
            </a:r>
            <a:endParaRPr lang="en-IT" sz="2800">
              <a:effectLst/>
              <a:latin typeface="Times New Roman" panose="02020603050405020304" pitchFamily="18" charset="0"/>
              <a:ea typeface="Calibri" panose="020F0502020204030204" pitchFamily="34" charset="0"/>
            </a:endParaRPr>
          </a:p>
          <a:p>
            <a:pPr marL="54900" indent="-270900" algn="just">
              <a:lnSpc>
                <a:spcPct val="120000"/>
              </a:lnSpc>
              <a:spcBef>
                <a:spcPts val="0"/>
              </a:spcBef>
            </a:pPr>
            <a:r>
              <a:rPr lang="en-US" sz="2800">
                <a:effectLst/>
                <a:latin typeface="Times New Roman" panose="02020603050405020304" pitchFamily="18" charset="0"/>
                <a:ea typeface="Calibri" panose="020F0502020204030204" pitchFamily="34" charset="0"/>
              </a:rPr>
              <a:t>Burks, S. V., Carpenter, J. P., Goette, L., &amp; Rustichini, A. (2009). </a:t>
            </a:r>
            <a:r>
              <a:rPr lang="en-GB" sz="2800">
                <a:effectLst/>
                <a:latin typeface="Times New Roman" panose="02020603050405020304" pitchFamily="18" charset="0"/>
                <a:ea typeface="Calibri" panose="020F0502020204030204" pitchFamily="34" charset="0"/>
              </a:rPr>
              <a:t>Cognitive Skills Affect Economic Preferences, Strategic Behavior, and Job Attachment. </a:t>
            </a:r>
            <a:r>
              <a:rPr lang="en-GB" sz="2800" i="1">
                <a:effectLst/>
                <a:latin typeface="Times New Roman" panose="02020603050405020304" pitchFamily="18" charset="0"/>
                <a:ea typeface="Calibri" panose="020F0502020204030204" pitchFamily="34" charset="0"/>
              </a:rPr>
              <a:t>Proceedings of the National Academy of Sciences</a:t>
            </a:r>
            <a:r>
              <a:rPr lang="en-GB" sz="2800">
                <a:effectLst/>
                <a:latin typeface="Times New Roman" panose="02020603050405020304" pitchFamily="18" charset="0"/>
                <a:ea typeface="Calibri" panose="020F0502020204030204" pitchFamily="34" charset="0"/>
              </a:rPr>
              <a:t>, 106(19), 7745–7750.</a:t>
            </a:r>
            <a:endParaRPr lang="en-IT" sz="2800">
              <a:effectLst/>
              <a:latin typeface="Times New Roman" panose="02020603050405020304" pitchFamily="18" charset="0"/>
              <a:ea typeface="Calibri" panose="020F0502020204030204" pitchFamily="34" charset="0"/>
            </a:endParaRPr>
          </a:p>
          <a:p>
            <a:pPr marL="54900" indent="-270900" algn="just">
              <a:lnSpc>
                <a:spcPct val="120000"/>
              </a:lnSpc>
              <a:spcBef>
                <a:spcPts val="0"/>
              </a:spcBef>
            </a:pPr>
            <a:r>
              <a:rPr lang="en-GB" sz="2800">
                <a:effectLst/>
                <a:latin typeface="Times New Roman" panose="02020603050405020304" pitchFamily="18" charset="0"/>
                <a:ea typeface="Calibri" panose="020F0502020204030204" pitchFamily="34" charset="0"/>
              </a:rPr>
              <a:t>Chang, C., Yen, S.-H., &amp; Duh, R.-R. (2002). An empirical examination of competing theories to explain the framing effect in accounting-related decisions. </a:t>
            </a:r>
            <a:r>
              <a:rPr lang="en-GB" sz="2800" i="1">
                <a:effectLst/>
                <a:latin typeface="Times New Roman" panose="02020603050405020304" pitchFamily="18" charset="0"/>
                <a:ea typeface="Calibri" panose="020F0502020204030204" pitchFamily="34" charset="0"/>
              </a:rPr>
              <a:t>Behavioral Research in Accounting</a:t>
            </a:r>
            <a:r>
              <a:rPr lang="en-GB" sz="2800">
                <a:effectLst/>
                <a:latin typeface="Times New Roman" panose="02020603050405020304" pitchFamily="18" charset="0"/>
                <a:ea typeface="Calibri" panose="020F0502020204030204" pitchFamily="34" charset="0"/>
              </a:rPr>
              <a:t>, 14(1), 35-64.</a:t>
            </a:r>
            <a:endParaRPr lang="en-IT" sz="2800">
              <a:effectLst/>
              <a:latin typeface="Times New Roman" panose="02020603050405020304" pitchFamily="18" charset="0"/>
              <a:ea typeface="Calibri" panose="020F0502020204030204" pitchFamily="34" charset="0"/>
            </a:endParaRPr>
          </a:p>
          <a:p>
            <a:endParaRPr lang="en-US" dirty="0"/>
          </a:p>
        </p:txBody>
      </p:sp>
    </p:spTree>
    <p:extLst>
      <p:ext uri="{BB962C8B-B14F-4D97-AF65-F5344CB8AC3E}">
        <p14:creationId xmlns:p14="http://schemas.microsoft.com/office/powerpoint/2010/main" val="4167498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FB3AF-AFB1-621F-02FA-A07C5C71AA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8E1823-93BA-9EB1-0A5E-1129A5449AA0}"/>
              </a:ext>
            </a:extLst>
          </p:cNvPr>
          <p:cNvSpPr>
            <a:spLocks noGrp="1"/>
          </p:cNvSpPr>
          <p:nvPr>
            <p:ph idx="1"/>
          </p:nvPr>
        </p:nvSpPr>
        <p:spPr>
          <a:xfrm>
            <a:off x="353244" y="0"/>
            <a:ext cx="8596668" cy="3880773"/>
          </a:xfrm>
        </p:spPr>
        <p:txBody>
          <a:bodyPr>
            <a:noAutofit/>
          </a:bodyPr>
          <a:lstStyle/>
          <a:p>
            <a:pPr algn="just">
              <a:lnSpc>
                <a:spcPct val="120000"/>
              </a:lnSpc>
              <a:spcBef>
                <a:spcPts val="0"/>
              </a:spcBef>
            </a:pPr>
            <a:r>
              <a:rPr lang="sl-SI" sz="1200" dirty="0">
                <a:effectLst/>
                <a:latin typeface="Times New Roman" panose="02020603050405020304" pitchFamily="18" charset="0"/>
                <a:ea typeface="Calibri" panose="020F0502020204030204" pitchFamily="34" charset="0"/>
              </a:rPr>
              <a:t>Cohen, J. D., Braver, T. S., &amp; O'Reilly, R. C. (1996). A computational approach to prefrontal cortex, cognitive control and schizophrenia: recent developments and current challenges. </a:t>
            </a:r>
            <a:r>
              <a:rPr lang="sl-SI" sz="1200" i="1" dirty="0">
                <a:effectLst/>
                <a:latin typeface="Times New Roman" panose="02020603050405020304" pitchFamily="18" charset="0"/>
                <a:ea typeface="Calibri" panose="020F0502020204030204" pitchFamily="34" charset="0"/>
              </a:rPr>
              <a:t>Philosophical transactions of the Royal Society of London. Series B, Biological sciences</a:t>
            </a:r>
            <a:r>
              <a:rPr lang="sl-SI" sz="1200" dirty="0">
                <a:effectLst/>
                <a:latin typeface="Times New Roman" panose="02020603050405020304" pitchFamily="18" charset="0"/>
                <a:ea typeface="Calibri" panose="020F0502020204030204" pitchFamily="34" charset="0"/>
              </a:rPr>
              <a:t>, </a:t>
            </a:r>
            <a:r>
              <a:rPr lang="sl-SI" sz="1200" i="1" dirty="0">
                <a:effectLst/>
                <a:latin typeface="Times New Roman" panose="02020603050405020304" pitchFamily="18" charset="0"/>
                <a:ea typeface="Calibri" panose="020F0502020204030204" pitchFamily="34" charset="0"/>
              </a:rPr>
              <a:t>351</a:t>
            </a:r>
            <a:r>
              <a:rPr lang="sl-SI" sz="1200" dirty="0">
                <a:effectLst/>
                <a:latin typeface="Times New Roman" panose="02020603050405020304" pitchFamily="18" charset="0"/>
                <a:ea typeface="Calibri" panose="020F0502020204030204" pitchFamily="34" charset="0"/>
              </a:rPr>
              <a:t>(1346), 1515–1527. https://doi.org/10.1098/rstb.1996.0138</a:t>
            </a:r>
            <a:endParaRPr lang="en-IT" sz="1200" dirty="0">
              <a:effectLst/>
              <a:latin typeface="Times New Roman" panose="02020603050405020304" pitchFamily="18" charset="0"/>
              <a:ea typeface="Calibri" panose="020F0502020204030204" pitchFamily="34" charset="0"/>
            </a:endParaRPr>
          </a:p>
          <a:p>
            <a:pPr algn="just">
              <a:lnSpc>
                <a:spcPct val="120000"/>
              </a:lnSpc>
              <a:spcBef>
                <a:spcPts val="0"/>
              </a:spcBef>
            </a:pPr>
            <a:r>
              <a:rPr lang="en-GB" sz="1200" dirty="0" err="1">
                <a:effectLst/>
                <a:latin typeface="Times New Roman" panose="02020603050405020304" pitchFamily="18" charset="0"/>
                <a:ea typeface="Calibri" panose="020F0502020204030204" pitchFamily="34" charset="0"/>
              </a:rPr>
              <a:t>Cokely</a:t>
            </a:r>
            <a:r>
              <a:rPr lang="en-GB" sz="1200" dirty="0">
                <a:effectLst/>
                <a:latin typeface="Times New Roman" panose="02020603050405020304" pitchFamily="18" charset="0"/>
                <a:ea typeface="Calibri" panose="020F0502020204030204" pitchFamily="34" charset="0"/>
              </a:rPr>
              <a:t>, E. T., &amp; Kelley, C. M. (2009). Cognitive abilities and superior decision making under risk: A protocol analysis and process model evaluation. </a:t>
            </a:r>
            <a:r>
              <a:rPr lang="en-GB" sz="1200" i="1" dirty="0">
                <a:effectLst/>
                <a:latin typeface="Times New Roman" panose="02020603050405020304" pitchFamily="18" charset="0"/>
                <a:ea typeface="Calibri" panose="020F0502020204030204" pitchFamily="34" charset="0"/>
              </a:rPr>
              <a:t>Judgment and Decision Making 4(1)</a:t>
            </a:r>
            <a:r>
              <a:rPr lang="en-GB" sz="1200" dirty="0">
                <a:effectLst/>
                <a:latin typeface="Times New Roman" panose="02020603050405020304" pitchFamily="18" charset="0"/>
                <a:ea typeface="Calibri" panose="020F0502020204030204" pitchFamily="34" charset="0"/>
              </a:rPr>
              <a:t>, str. 20-33.</a:t>
            </a:r>
            <a:endParaRPr lang="en-IT" sz="1200" dirty="0">
              <a:effectLst/>
              <a:latin typeface="Times New Roman" panose="02020603050405020304" pitchFamily="18" charset="0"/>
              <a:ea typeface="Calibri" panose="020F0502020204030204" pitchFamily="34" charset="0"/>
            </a:endParaRP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Diamond, A. (2013). Executive functions. </a:t>
            </a:r>
            <a:r>
              <a:rPr lang="en-GB" sz="1200" i="1" dirty="0">
                <a:effectLst/>
                <a:latin typeface="Times New Roman" panose="02020603050405020304" pitchFamily="18" charset="0"/>
                <a:ea typeface="Calibri" panose="020F0502020204030204" pitchFamily="34" charset="0"/>
              </a:rPr>
              <a:t>Annual review of psychology, </a:t>
            </a:r>
            <a:r>
              <a:rPr lang="en-GB" sz="1200" dirty="0">
                <a:effectLst/>
                <a:latin typeface="Times New Roman" panose="02020603050405020304" pitchFamily="18" charset="0"/>
                <a:ea typeface="Calibri" panose="020F0502020204030204" pitchFamily="34" charset="0"/>
              </a:rPr>
              <a:t>64,  135-168.</a:t>
            </a:r>
            <a:endParaRPr lang="en-IT" sz="1200" dirty="0">
              <a:effectLst/>
              <a:latin typeface="Times New Roman" panose="02020603050405020304" pitchFamily="18" charset="0"/>
              <a:ea typeface="Calibri" panose="020F0502020204030204" pitchFamily="34" charset="0"/>
            </a:endParaRPr>
          </a:p>
          <a:p>
            <a:pPr algn="just">
              <a:lnSpc>
                <a:spcPct val="120000"/>
              </a:lnSpc>
              <a:spcBef>
                <a:spcPts val="0"/>
              </a:spcBef>
            </a:pPr>
            <a:r>
              <a:rPr lang="en-GB" sz="1200" dirty="0" err="1">
                <a:effectLst/>
                <a:latin typeface="Times New Roman" panose="02020603050405020304" pitchFamily="18" charset="0"/>
                <a:ea typeface="Calibri" panose="020F0502020204030204" pitchFamily="34" charset="0"/>
              </a:rPr>
              <a:t>Dohmen</a:t>
            </a:r>
            <a:r>
              <a:rPr lang="en-GB" sz="1200" dirty="0">
                <a:effectLst/>
                <a:latin typeface="Times New Roman" panose="02020603050405020304" pitchFamily="18" charset="0"/>
                <a:ea typeface="Calibri" panose="020F0502020204030204" pitchFamily="34" charset="0"/>
              </a:rPr>
              <a:t>, T., Falk A., Huffman, D., &amp; </a:t>
            </a:r>
            <a:r>
              <a:rPr lang="en-GB" sz="1200" dirty="0" err="1">
                <a:effectLst/>
                <a:latin typeface="Times New Roman" panose="02020603050405020304" pitchFamily="18" charset="0"/>
                <a:ea typeface="Calibri" panose="020F0502020204030204" pitchFamily="34" charset="0"/>
              </a:rPr>
              <a:t>Sunde</a:t>
            </a:r>
            <a:r>
              <a:rPr lang="en-GB" sz="1200" dirty="0">
                <a:effectLst/>
                <a:latin typeface="Times New Roman" panose="02020603050405020304" pitchFamily="18" charset="0"/>
                <a:ea typeface="Calibri" panose="020F0502020204030204" pitchFamily="34" charset="0"/>
              </a:rPr>
              <a:t> U. (2010). Are Risk Aversion and Impatience Related to Cognitive Ability?. </a:t>
            </a:r>
            <a:r>
              <a:rPr lang="en-GB" sz="1200" i="1" dirty="0">
                <a:effectLst/>
                <a:latin typeface="Times New Roman" panose="02020603050405020304" pitchFamily="18" charset="0"/>
                <a:ea typeface="Calibri" panose="020F0502020204030204" pitchFamily="34" charset="0"/>
              </a:rPr>
              <a:t>American Economic Review </a:t>
            </a:r>
            <a:r>
              <a:rPr lang="en-GB" sz="1200" dirty="0">
                <a:effectLst/>
                <a:latin typeface="Times New Roman" panose="02020603050405020304" pitchFamily="18" charset="0"/>
                <a:ea typeface="Calibri" panose="020F0502020204030204" pitchFamily="34" charset="0"/>
              </a:rPr>
              <a:t>,100(3), 1238–60.</a:t>
            </a:r>
            <a:endParaRPr lang="en-IT" sz="1200" dirty="0">
              <a:effectLst/>
              <a:latin typeface="Times New Roman" panose="02020603050405020304" pitchFamily="18" charset="0"/>
              <a:ea typeface="Calibri" panose="020F0502020204030204" pitchFamily="34" charset="0"/>
            </a:endParaRPr>
          </a:p>
          <a:p>
            <a:pPr algn="just">
              <a:lnSpc>
                <a:spcPct val="120000"/>
              </a:lnSpc>
              <a:spcBef>
                <a:spcPts val="0"/>
              </a:spcBef>
            </a:pPr>
            <a:r>
              <a:rPr lang="en-GB" sz="1200" dirty="0" err="1">
                <a:effectLst/>
                <a:latin typeface="Times New Roman" panose="02020603050405020304" pitchFamily="18" charset="0"/>
                <a:ea typeface="Calibri" panose="020F0502020204030204" pitchFamily="34" charset="0"/>
              </a:rPr>
              <a:t>Dohmen</a:t>
            </a:r>
            <a:r>
              <a:rPr lang="en-GB" sz="1200" dirty="0">
                <a:effectLst/>
                <a:latin typeface="Times New Roman" panose="02020603050405020304" pitchFamily="18" charset="0"/>
                <a:ea typeface="Calibri" panose="020F0502020204030204" pitchFamily="34" charset="0"/>
              </a:rPr>
              <a:t>, T., Falk, A., Huffman, D., &amp; </a:t>
            </a:r>
            <a:r>
              <a:rPr lang="en-GB" sz="1200" dirty="0" err="1">
                <a:effectLst/>
                <a:latin typeface="Times New Roman" panose="02020603050405020304" pitchFamily="18" charset="0"/>
                <a:ea typeface="Calibri" panose="020F0502020204030204" pitchFamily="34" charset="0"/>
              </a:rPr>
              <a:t>Sunde</a:t>
            </a:r>
            <a:r>
              <a:rPr lang="en-GB" sz="1200" dirty="0">
                <a:effectLst/>
                <a:latin typeface="Times New Roman" panose="02020603050405020304" pitchFamily="18" charset="0"/>
                <a:ea typeface="Calibri" panose="020F0502020204030204" pitchFamily="34" charset="0"/>
              </a:rPr>
              <a:t>, U. (2018). On the Relationship between Cognitive Ability and Risk Preference. </a:t>
            </a:r>
            <a:r>
              <a:rPr lang="en-GB" sz="1200" i="1" dirty="0">
                <a:effectLst/>
                <a:latin typeface="Times New Roman" panose="02020603050405020304" pitchFamily="18" charset="0"/>
                <a:ea typeface="Calibri" panose="020F0502020204030204" pitchFamily="34" charset="0"/>
              </a:rPr>
              <a:t>Journal of Economic Perspectives,</a:t>
            </a:r>
            <a:r>
              <a:rPr lang="en-GB" sz="1200" dirty="0">
                <a:effectLst/>
                <a:latin typeface="Times New Roman" panose="02020603050405020304" pitchFamily="18" charset="0"/>
                <a:ea typeface="Calibri" panose="020F0502020204030204" pitchFamily="34" charset="0"/>
              </a:rPr>
              <a:t> 32(2), 115–134. PMID: 30203932.</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Du, J., Kerkhof, P., &amp; Van </a:t>
            </a:r>
            <a:r>
              <a:rPr lang="en-GB" sz="1200" dirty="0" err="1">
                <a:effectLst/>
                <a:latin typeface="Times New Roman" panose="02020603050405020304" pitchFamily="18" charset="0"/>
                <a:ea typeface="Calibri" panose="020F0502020204030204" pitchFamily="34" charset="0"/>
              </a:rPr>
              <a:t>Koningsbruggen</a:t>
            </a:r>
            <a:r>
              <a:rPr lang="en-GB" sz="1200" dirty="0">
                <a:effectLst/>
                <a:latin typeface="Times New Roman" panose="02020603050405020304" pitchFamily="18" charset="0"/>
                <a:ea typeface="Calibri" panose="020F0502020204030204" pitchFamily="34" charset="0"/>
              </a:rPr>
              <a:t>, G. (2019). Predictors of Social Media Self-Control Failure: Immediate Gratifications, Habitual Checking, Ubiquity, and Notifications. Cyberpsychology, </a:t>
            </a:r>
            <a:r>
              <a:rPr lang="en-GB" sz="1200" dirty="0" err="1">
                <a:effectLst/>
                <a:latin typeface="Times New Roman" panose="02020603050405020304" pitchFamily="18" charset="0"/>
                <a:ea typeface="Calibri" panose="020F0502020204030204" pitchFamily="34" charset="0"/>
              </a:rPr>
              <a:t>Behavior</a:t>
            </a:r>
            <a:r>
              <a:rPr lang="en-GB" sz="1200" dirty="0">
                <a:effectLst/>
                <a:latin typeface="Times New Roman" panose="02020603050405020304" pitchFamily="18" charset="0"/>
                <a:ea typeface="Calibri" panose="020F0502020204030204" pitchFamily="34" charset="0"/>
              </a:rPr>
              <a:t>, and Social Networking, 22, 477-485. https://</a:t>
            </a:r>
            <a:r>
              <a:rPr lang="en-GB" sz="1200" dirty="0" err="1">
                <a:effectLst/>
                <a:latin typeface="Times New Roman" panose="02020603050405020304" pitchFamily="18" charset="0"/>
                <a:ea typeface="Calibri" panose="020F0502020204030204" pitchFamily="34" charset="0"/>
              </a:rPr>
              <a:t>doi.org</a:t>
            </a:r>
            <a:r>
              <a:rPr lang="en-GB" sz="1200" dirty="0">
                <a:effectLst/>
                <a:latin typeface="Times New Roman" panose="02020603050405020304" pitchFamily="18" charset="0"/>
                <a:ea typeface="Calibri" panose="020F0502020204030204" pitchFamily="34" charset="0"/>
              </a:rPr>
              <a:t>/10.1089/cyber.2018.0730.</a:t>
            </a:r>
          </a:p>
          <a:p>
            <a:pPr algn="just">
              <a:lnSpc>
                <a:spcPct val="120000"/>
              </a:lnSpc>
              <a:spcBef>
                <a:spcPts val="0"/>
              </a:spcBef>
            </a:pPr>
            <a:r>
              <a:rPr lang="en-GB" sz="1200" dirty="0" err="1">
                <a:effectLst/>
                <a:latin typeface="Times New Roman" panose="02020603050405020304" pitchFamily="18" charset="0"/>
                <a:ea typeface="Calibri" panose="020F0502020204030204" pitchFamily="34" charset="0"/>
              </a:rPr>
              <a:t>Eagly</a:t>
            </a:r>
            <a:r>
              <a:rPr lang="en-GB" sz="1200" dirty="0">
                <a:effectLst/>
                <a:latin typeface="Times New Roman" panose="02020603050405020304" pitchFamily="18" charset="0"/>
                <a:ea typeface="Calibri" panose="020F0502020204030204" pitchFamily="34" charset="0"/>
              </a:rPr>
              <a:t> &amp; W. Wood (Eds.), Social role theory (Vol. 2, pp. 458-476). SAGE Publications Ltd. https://</a:t>
            </a:r>
            <a:r>
              <a:rPr lang="en-GB" sz="1200" dirty="0" err="1">
                <a:effectLst/>
                <a:latin typeface="Times New Roman" panose="02020603050405020304" pitchFamily="18" charset="0"/>
                <a:ea typeface="Calibri" panose="020F0502020204030204" pitchFamily="34" charset="0"/>
              </a:rPr>
              <a:t>doi.org</a:t>
            </a:r>
            <a:r>
              <a:rPr lang="en-GB" sz="1200" dirty="0">
                <a:effectLst/>
                <a:latin typeface="Times New Roman" panose="02020603050405020304" pitchFamily="18" charset="0"/>
                <a:ea typeface="Calibri" panose="020F0502020204030204" pitchFamily="34" charset="0"/>
              </a:rPr>
              <a:t>/10.4135/9781446249222.n49</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Elliot, A. J., &amp; Thrash, T. M. (2002). Approach-avoidance motivation in personality: Approach and avoidance temperaments and goals. Journal of Personality and Social Psychology, 82(5), 804–818. https://</a:t>
            </a:r>
            <a:r>
              <a:rPr lang="en-GB" sz="1200" dirty="0" err="1">
                <a:effectLst/>
                <a:latin typeface="Times New Roman" panose="02020603050405020304" pitchFamily="18" charset="0"/>
                <a:ea typeface="Calibri" panose="020F0502020204030204" pitchFamily="34" charset="0"/>
              </a:rPr>
              <a:t>doi.org</a:t>
            </a:r>
            <a:r>
              <a:rPr lang="en-GB" sz="1200" dirty="0">
                <a:effectLst/>
                <a:latin typeface="Times New Roman" panose="02020603050405020304" pitchFamily="18" charset="0"/>
                <a:ea typeface="Calibri" panose="020F0502020204030204" pitchFamily="34" charset="0"/>
              </a:rPr>
              <a:t>/10.1037/0022-3514.82.5.804.</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Eriksen, C. W., &amp; Eriksen, B. A. (1974). Effects of noise letters upon the identification of a target letter in a </a:t>
            </a:r>
            <a:r>
              <a:rPr lang="en-GB" sz="1200" dirty="0" err="1">
                <a:effectLst/>
                <a:latin typeface="Times New Roman" panose="02020603050405020304" pitchFamily="18" charset="0"/>
                <a:ea typeface="Calibri" panose="020F0502020204030204" pitchFamily="34" charset="0"/>
              </a:rPr>
              <a:t>nonsearch</a:t>
            </a:r>
            <a:r>
              <a:rPr lang="en-GB" sz="1200" dirty="0">
                <a:effectLst/>
                <a:latin typeface="Times New Roman" panose="02020603050405020304" pitchFamily="18" charset="0"/>
                <a:ea typeface="Calibri" panose="020F0502020204030204" pitchFamily="34" charset="0"/>
              </a:rPr>
              <a:t> task. Journal of Experimental Psychology, 104(3), 379-394. https://</a:t>
            </a:r>
            <a:r>
              <a:rPr lang="en-GB" sz="1200" dirty="0" err="1">
                <a:effectLst/>
                <a:latin typeface="Times New Roman" panose="02020603050405020304" pitchFamily="18" charset="0"/>
                <a:ea typeface="Calibri" panose="020F0502020204030204" pitchFamily="34" charset="0"/>
              </a:rPr>
              <a:t>doi.org</a:t>
            </a:r>
            <a:r>
              <a:rPr lang="en-GB" sz="1200" dirty="0">
                <a:effectLst/>
                <a:latin typeface="Times New Roman" panose="02020603050405020304" pitchFamily="18" charset="0"/>
                <a:ea typeface="Calibri" panose="020F0502020204030204" pitchFamily="34" charset="0"/>
              </a:rPr>
              <a:t>/10.1037/h0036219.</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Felton, J., Gibson, B., &amp; </a:t>
            </a:r>
            <a:r>
              <a:rPr lang="en-GB" sz="1200" dirty="0" err="1">
                <a:effectLst/>
                <a:latin typeface="Times New Roman" panose="02020603050405020304" pitchFamily="18" charset="0"/>
                <a:ea typeface="Calibri" panose="020F0502020204030204" pitchFamily="34" charset="0"/>
              </a:rPr>
              <a:t>Sanbonmatsu</a:t>
            </a:r>
            <a:r>
              <a:rPr lang="en-GB" sz="1200" dirty="0">
                <a:effectLst/>
                <a:latin typeface="Times New Roman" panose="02020603050405020304" pitchFamily="18" charset="0"/>
                <a:ea typeface="Calibri" panose="020F0502020204030204" pitchFamily="34" charset="0"/>
              </a:rPr>
              <a:t>, D. (2003). Preference for risk in investing as a function of trait optimism and gender. Journal of </a:t>
            </a:r>
            <a:r>
              <a:rPr lang="en-GB" sz="1200" dirty="0" err="1">
                <a:effectLst/>
                <a:latin typeface="Times New Roman" panose="02020603050405020304" pitchFamily="18" charset="0"/>
                <a:ea typeface="Calibri" panose="020F0502020204030204" pitchFamily="34" charset="0"/>
              </a:rPr>
              <a:t>Behavioral</a:t>
            </a:r>
            <a:r>
              <a:rPr lang="en-GB" sz="1200" dirty="0">
                <a:effectLst/>
                <a:latin typeface="Times New Roman" panose="02020603050405020304" pitchFamily="18" charset="0"/>
                <a:ea typeface="Calibri" panose="020F0502020204030204" pitchFamily="34" charset="0"/>
              </a:rPr>
              <a:t> Finance, 4(1), 33-40. https://</a:t>
            </a:r>
            <a:r>
              <a:rPr lang="en-GB" sz="1200" dirty="0" err="1">
                <a:effectLst/>
                <a:latin typeface="Times New Roman" panose="02020603050405020304" pitchFamily="18" charset="0"/>
                <a:ea typeface="Calibri" panose="020F0502020204030204" pitchFamily="34" charset="0"/>
              </a:rPr>
              <a:t>doi.org</a:t>
            </a:r>
            <a:r>
              <a:rPr lang="en-GB" sz="1200" dirty="0">
                <a:effectLst/>
                <a:latin typeface="Times New Roman" panose="02020603050405020304" pitchFamily="18" charset="0"/>
                <a:ea typeface="Calibri" panose="020F0502020204030204" pitchFamily="34" charset="0"/>
              </a:rPr>
              <a:t>/10.1207/S15327760JPFM0401_05</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Firth, J., </a:t>
            </a:r>
            <a:r>
              <a:rPr lang="en-GB" sz="1200" dirty="0" err="1">
                <a:effectLst/>
                <a:latin typeface="Times New Roman" panose="02020603050405020304" pitchFamily="18" charset="0"/>
                <a:ea typeface="Calibri" panose="020F0502020204030204" pitchFamily="34" charset="0"/>
              </a:rPr>
              <a:t>Torous</a:t>
            </a:r>
            <a:r>
              <a:rPr lang="en-GB" sz="1200" dirty="0">
                <a:effectLst/>
                <a:latin typeface="Times New Roman" panose="02020603050405020304" pitchFamily="18" charset="0"/>
                <a:ea typeface="Calibri" panose="020F0502020204030204" pitchFamily="34" charset="0"/>
              </a:rPr>
              <a:t>, J., Stubbs, B., Firth, J. A., Steiner, G. Z., Smith, L., Alvarez-Jimenez, M., Gleeson, J., </a:t>
            </a:r>
            <a:r>
              <a:rPr lang="en-GB" sz="1200" dirty="0" err="1">
                <a:effectLst/>
                <a:latin typeface="Times New Roman" panose="02020603050405020304" pitchFamily="18" charset="0"/>
                <a:ea typeface="Calibri" panose="020F0502020204030204" pitchFamily="34" charset="0"/>
              </a:rPr>
              <a:t>Vancampfort</a:t>
            </a:r>
            <a:r>
              <a:rPr lang="en-GB" sz="1200" dirty="0">
                <a:effectLst/>
                <a:latin typeface="Times New Roman" panose="02020603050405020304" pitchFamily="18" charset="0"/>
                <a:ea typeface="Calibri" panose="020F0502020204030204" pitchFamily="34" charset="0"/>
              </a:rPr>
              <a:t>, D., Armitage, C. J., &amp; Sarris, J. (2019). The "online brain": how the Internet may be changing our cognition. World Psychiatry, 18, 119-129. https://</a:t>
            </a:r>
            <a:r>
              <a:rPr lang="en-GB" sz="1200" dirty="0" err="1">
                <a:effectLst/>
                <a:latin typeface="Times New Roman" panose="02020603050405020304" pitchFamily="18" charset="0"/>
                <a:ea typeface="Calibri" panose="020F0502020204030204" pitchFamily="34" charset="0"/>
              </a:rPr>
              <a:t>doi.org</a:t>
            </a:r>
            <a:r>
              <a:rPr lang="en-GB" sz="1200" dirty="0">
                <a:effectLst/>
                <a:latin typeface="Times New Roman" panose="02020603050405020304" pitchFamily="18" charset="0"/>
                <a:ea typeface="Calibri" panose="020F0502020204030204" pitchFamily="34" charset="0"/>
              </a:rPr>
              <a:t>/10.1002/wps.20617.</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Glenn, A. L., Raine, A., </a:t>
            </a:r>
            <a:r>
              <a:rPr lang="en-GB" sz="1200" dirty="0" err="1">
                <a:effectLst/>
                <a:latin typeface="Times New Roman" panose="02020603050405020304" pitchFamily="18" charset="0"/>
                <a:ea typeface="Calibri" panose="020F0502020204030204" pitchFamily="34" charset="0"/>
              </a:rPr>
              <a:t>Yaralian</a:t>
            </a:r>
            <a:r>
              <a:rPr lang="en-GB" sz="1200" dirty="0">
                <a:effectLst/>
                <a:latin typeface="Times New Roman" panose="02020603050405020304" pitchFamily="18" charset="0"/>
                <a:ea typeface="Calibri" panose="020F0502020204030204" pitchFamily="34" charset="0"/>
              </a:rPr>
              <a:t>, P. S., &amp; Yang, Y. (2010). Increased volume of the striatum in psychopathic individuals. Biological Psychiatry, 67(1), 52-80. </a:t>
            </a:r>
            <a:r>
              <a:rPr lang="en-GB" sz="1200" dirty="0" err="1">
                <a:effectLst/>
                <a:latin typeface="Times New Roman" panose="02020603050405020304" pitchFamily="18" charset="0"/>
                <a:ea typeface="Calibri" panose="020F0502020204030204" pitchFamily="34" charset="0"/>
              </a:rPr>
              <a:t>doi</a:t>
            </a:r>
            <a:r>
              <a:rPr lang="en-GB" sz="1200" dirty="0">
                <a:effectLst/>
                <a:latin typeface="Times New Roman" panose="02020603050405020304" pitchFamily="18" charset="0"/>
                <a:ea typeface="Calibri" panose="020F0502020204030204" pitchFamily="34" charset="0"/>
              </a:rPr>
              <a:t>: 10.1016/j.biopsych.2009.06.018</a:t>
            </a:r>
          </a:p>
          <a:p>
            <a:pPr algn="just">
              <a:lnSpc>
                <a:spcPct val="120000"/>
              </a:lnSpc>
              <a:spcBef>
                <a:spcPts val="0"/>
              </a:spcBef>
            </a:pPr>
            <a:r>
              <a:rPr lang="en-GB" sz="1200" dirty="0" err="1">
                <a:effectLst/>
                <a:latin typeface="Times New Roman" panose="02020603050405020304" pitchFamily="18" charset="0"/>
                <a:ea typeface="Calibri" panose="020F0502020204030204" pitchFamily="34" charset="0"/>
              </a:rPr>
              <a:t>Glimcher</a:t>
            </a:r>
            <a:r>
              <a:rPr lang="en-GB" sz="1200" dirty="0">
                <a:effectLst/>
                <a:latin typeface="Times New Roman" panose="02020603050405020304" pitchFamily="18" charset="0"/>
                <a:ea typeface="Calibri" panose="020F0502020204030204" pitchFamily="34" charset="0"/>
              </a:rPr>
              <a:t>, P. W., Camerer, C. F., Fehr, E., &amp; </a:t>
            </a:r>
            <a:r>
              <a:rPr lang="en-GB" sz="1200" dirty="0" err="1">
                <a:effectLst/>
                <a:latin typeface="Times New Roman" panose="02020603050405020304" pitchFamily="18" charset="0"/>
                <a:ea typeface="Calibri" panose="020F0502020204030204" pitchFamily="34" charset="0"/>
              </a:rPr>
              <a:t>Poldrack</a:t>
            </a:r>
            <a:r>
              <a:rPr lang="en-GB" sz="1200" dirty="0">
                <a:effectLst/>
                <a:latin typeface="Times New Roman" panose="02020603050405020304" pitchFamily="18" charset="0"/>
                <a:ea typeface="Calibri" panose="020F0502020204030204" pitchFamily="34" charset="0"/>
              </a:rPr>
              <a:t>, R. A. (2009). Neuroeconomics: Decision Making and the Brain. Elsevier Inc. Published by Elsevier Inc.</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Haynes, T. (2018, May 1). Dopamine, smartphones &amp; you: A battle for your time. Harvard University. Retrieved February 28, 2022, from https://</a:t>
            </a:r>
            <a:r>
              <a:rPr lang="en-GB" sz="1200" dirty="0" err="1">
                <a:effectLst/>
                <a:latin typeface="Times New Roman" panose="02020603050405020304" pitchFamily="18" charset="0"/>
                <a:ea typeface="Calibri" panose="020F0502020204030204" pitchFamily="34" charset="0"/>
              </a:rPr>
              <a:t>sitn.hms.harvard.edu</a:t>
            </a:r>
            <a:r>
              <a:rPr lang="en-GB" sz="1200" dirty="0">
                <a:effectLst/>
                <a:latin typeface="Times New Roman" panose="02020603050405020304" pitchFamily="18" charset="0"/>
                <a:ea typeface="Calibri" panose="020F0502020204030204" pitchFamily="34" charset="0"/>
              </a:rPr>
              <a:t>/flash/2018/dopamine-smartphones-battle-time/</a:t>
            </a:r>
          </a:p>
          <a:p>
            <a:pPr algn="just">
              <a:lnSpc>
                <a:spcPct val="120000"/>
              </a:lnSpc>
              <a:spcBef>
                <a:spcPts val="0"/>
              </a:spcBef>
            </a:pPr>
            <a:endParaRPr lang="en-IT" sz="12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050024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FB3AF-AFB1-621F-02FA-A07C5C71AA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8E1823-93BA-9EB1-0A5E-1129A5449AA0}"/>
              </a:ext>
            </a:extLst>
          </p:cNvPr>
          <p:cNvSpPr>
            <a:spLocks noGrp="1"/>
          </p:cNvSpPr>
          <p:nvPr>
            <p:ph idx="1"/>
          </p:nvPr>
        </p:nvSpPr>
        <p:spPr>
          <a:xfrm>
            <a:off x="353244" y="173620"/>
            <a:ext cx="8596668" cy="3880773"/>
          </a:xfrm>
        </p:spPr>
        <p:txBody>
          <a:bodyPr>
            <a:noAutofit/>
          </a:bodyPr>
          <a:lstStyle/>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Hardies, K., </a:t>
            </a:r>
            <a:r>
              <a:rPr lang="en-GB" sz="1200" dirty="0" err="1">
                <a:effectLst/>
                <a:latin typeface="Times New Roman" panose="02020603050405020304" pitchFamily="18" charset="0"/>
                <a:ea typeface="Calibri" panose="020F0502020204030204" pitchFamily="34" charset="0"/>
              </a:rPr>
              <a:t>Breesch</a:t>
            </a:r>
            <a:r>
              <a:rPr lang="en-GB" sz="1200" dirty="0">
                <a:effectLst/>
                <a:latin typeface="Times New Roman" panose="02020603050405020304" pitchFamily="18" charset="0"/>
                <a:ea typeface="Calibri" panose="020F0502020204030204" pitchFamily="34" charset="0"/>
              </a:rPr>
              <a:t>, D., &amp; Branson, J. (2013). Gender differences in overconfidence and risk taking: Do self-selection and socialization matter? Economics Letters, 118, 442–444. https://</a:t>
            </a:r>
            <a:r>
              <a:rPr lang="en-GB" sz="1200" dirty="0" err="1">
                <a:effectLst/>
                <a:latin typeface="Times New Roman" panose="02020603050405020304" pitchFamily="18" charset="0"/>
                <a:ea typeface="Calibri" panose="020F0502020204030204" pitchFamily="34" charset="0"/>
              </a:rPr>
              <a:t>doi.org</a:t>
            </a:r>
            <a:r>
              <a:rPr lang="en-GB" sz="1200" dirty="0">
                <a:effectLst/>
                <a:latin typeface="Times New Roman" panose="02020603050405020304" pitchFamily="18" charset="0"/>
                <a:ea typeface="Calibri" panose="020F0502020204030204" pitchFamily="34" charset="0"/>
              </a:rPr>
              <a:t>/10.1016/j.econlet.2012.12.004</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Herbert, J. (2018). Testosterone, Cortisol and Financial Risk-Taking. Frontiers in </a:t>
            </a:r>
            <a:r>
              <a:rPr lang="en-GB" sz="1200" dirty="0" err="1">
                <a:effectLst/>
                <a:latin typeface="Times New Roman" panose="02020603050405020304" pitchFamily="18" charset="0"/>
                <a:ea typeface="Calibri" panose="020F0502020204030204" pitchFamily="34" charset="0"/>
              </a:rPr>
              <a:t>Behavioral</a:t>
            </a:r>
            <a:r>
              <a:rPr lang="en-GB" sz="1200" dirty="0">
                <a:effectLst/>
                <a:latin typeface="Times New Roman" panose="02020603050405020304" pitchFamily="18" charset="0"/>
                <a:ea typeface="Calibri" panose="020F0502020204030204" pitchFamily="34" charset="0"/>
              </a:rPr>
              <a:t> Neuroscience, 12. https://</a:t>
            </a:r>
            <a:r>
              <a:rPr lang="en-GB" sz="1200" dirty="0" err="1">
                <a:effectLst/>
                <a:latin typeface="Times New Roman" panose="02020603050405020304" pitchFamily="18" charset="0"/>
                <a:ea typeface="Calibri" panose="020F0502020204030204" pitchFamily="34" charset="0"/>
              </a:rPr>
              <a:t>doi.org</a:t>
            </a:r>
            <a:r>
              <a:rPr lang="en-GB" sz="1200" dirty="0">
                <a:effectLst/>
                <a:latin typeface="Times New Roman" panose="02020603050405020304" pitchFamily="18" charset="0"/>
                <a:ea typeface="Calibri" panose="020F0502020204030204" pitchFamily="34" charset="0"/>
              </a:rPr>
              <a:t>/10.3389/fnbeh.2018.00101.</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Jeong, S., &amp; Hwang, Y. (2016). Media multitasking effects on cognitive vs. attitudinal outcomes: A meta-analysis. </a:t>
            </a:r>
            <a:r>
              <a:rPr lang="en-GB" sz="1200" i="1" dirty="0">
                <a:effectLst/>
                <a:latin typeface="Times New Roman" panose="02020603050405020304" pitchFamily="18" charset="0"/>
                <a:ea typeface="Calibri" panose="020F0502020204030204" pitchFamily="34" charset="0"/>
              </a:rPr>
              <a:t>Human Communication Research</a:t>
            </a:r>
            <a:r>
              <a:rPr lang="en-GB" sz="1200" dirty="0">
                <a:effectLst/>
                <a:latin typeface="Times New Roman" panose="02020603050405020304" pitchFamily="18" charset="0"/>
                <a:ea typeface="Calibri" panose="020F0502020204030204" pitchFamily="34" charset="0"/>
              </a:rPr>
              <a:t>, 42, 599-618. </a:t>
            </a:r>
            <a:r>
              <a:rPr lang="en-GB" sz="1200" dirty="0" err="1">
                <a:effectLst/>
                <a:latin typeface="Times New Roman" panose="02020603050405020304" pitchFamily="18" charset="0"/>
                <a:ea typeface="Calibri" panose="020F0502020204030204" pitchFamily="34" charset="0"/>
              </a:rPr>
              <a:t>doi</a:t>
            </a:r>
            <a:r>
              <a:rPr lang="en-GB" sz="1200" dirty="0">
                <a:effectLst/>
                <a:latin typeface="Times New Roman" panose="02020603050405020304" pitchFamily="18" charset="0"/>
                <a:ea typeface="Calibri" panose="020F0502020204030204" pitchFamily="34" charset="0"/>
              </a:rPr>
              <a:t>: 10.1111/hcre.12089.</a:t>
            </a:r>
            <a:endParaRPr lang="en-IT" sz="1200" dirty="0">
              <a:effectLst/>
              <a:latin typeface="Times New Roman" panose="02020603050405020304" pitchFamily="18" charset="0"/>
              <a:ea typeface="Calibri" panose="020F0502020204030204" pitchFamily="34" charset="0"/>
            </a:endParaRP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Kahneman, D. (2011). </a:t>
            </a:r>
            <a:r>
              <a:rPr lang="en-GB" sz="1200" i="1" dirty="0">
                <a:effectLst/>
                <a:latin typeface="Times New Roman" panose="02020603050405020304" pitchFamily="18" charset="0"/>
                <a:ea typeface="Calibri" panose="020F0502020204030204" pitchFamily="34" charset="0"/>
              </a:rPr>
              <a:t>Thinking, Fast and Slow</a:t>
            </a:r>
            <a:r>
              <a:rPr lang="en-GB" sz="1200" dirty="0">
                <a:effectLst/>
                <a:latin typeface="Times New Roman" panose="02020603050405020304" pitchFamily="18" charset="0"/>
                <a:ea typeface="Calibri" panose="020F0502020204030204" pitchFamily="34" charset="0"/>
              </a:rPr>
              <a:t>. Farrar, Straus and Giroux.</a:t>
            </a:r>
            <a:endParaRPr lang="en-IT" sz="1200" dirty="0">
              <a:effectLst/>
              <a:latin typeface="Times New Roman" panose="02020603050405020304" pitchFamily="18" charset="0"/>
              <a:ea typeface="Calibri" panose="020F0502020204030204" pitchFamily="34" charset="0"/>
            </a:endParaRP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Kahneman, D., &amp; Tversky, A. (1979). Prospect Theory: An Analysis of Decision under Risk. </a:t>
            </a:r>
            <a:r>
              <a:rPr lang="en-GB" sz="1200" dirty="0" err="1">
                <a:effectLst/>
                <a:latin typeface="Times New Roman" panose="02020603050405020304" pitchFamily="18" charset="0"/>
                <a:ea typeface="Calibri" panose="020F0502020204030204" pitchFamily="34" charset="0"/>
              </a:rPr>
              <a:t>Econometrica</a:t>
            </a:r>
            <a:r>
              <a:rPr lang="en-GB" sz="1200" dirty="0">
                <a:effectLst/>
                <a:latin typeface="Times New Roman" panose="02020603050405020304" pitchFamily="18" charset="0"/>
                <a:ea typeface="Calibri" panose="020F0502020204030204" pitchFamily="34" charset="0"/>
              </a:rPr>
              <a:t>, 47, 263-291.</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Kanai, R., </a:t>
            </a:r>
            <a:r>
              <a:rPr lang="en-GB" sz="1200" dirty="0" err="1">
                <a:effectLst/>
                <a:latin typeface="Times New Roman" panose="02020603050405020304" pitchFamily="18" charset="0"/>
                <a:ea typeface="Calibri" panose="020F0502020204030204" pitchFamily="34" charset="0"/>
              </a:rPr>
              <a:t>Bahrami</a:t>
            </a:r>
            <a:r>
              <a:rPr lang="en-GB" sz="1200" dirty="0">
                <a:effectLst/>
                <a:latin typeface="Times New Roman" panose="02020603050405020304" pitchFamily="18" charset="0"/>
                <a:ea typeface="Calibri" panose="020F0502020204030204" pitchFamily="34" charset="0"/>
              </a:rPr>
              <a:t>, B., </a:t>
            </a:r>
            <a:r>
              <a:rPr lang="en-GB" sz="1200" dirty="0" err="1">
                <a:effectLst/>
                <a:latin typeface="Times New Roman" panose="02020603050405020304" pitchFamily="18" charset="0"/>
                <a:ea typeface="Calibri" panose="020F0502020204030204" pitchFamily="34" charset="0"/>
              </a:rPr>
              <a:t>Roylance</a:t>
            </a:r>
            <a:r>
              <a:rPr lang="en-GB" sz="1200" dirty="0">
                <a:effectLst/>
                <a:latin typeface="Times New Roman" panose="02020603050405020304" pitchFamily="18" charset="0"/>
                <a:ea typeface="Calibri" panose="020F0502020204030204" pitchFamily="34" charset="0"/>
              </a:rPr>
              <a:t>, R., &amp; Rees, G. (2012). Online social network size is reflected in human brain structure. Proceedings of the Royal Society B, 279, 1327-1334. http://</a:t>
            </a:r>
            <a:r>
              <a:rPr lang="en-GB" sz="1200" dirty="0" err="1">
                <a:effectLst/>
                <a:latin typeface="Times New Roman" panose="02020603050405020304" pitchFamily="18" charset="0"/>
                <a:ea typeface="Calibri" panose="020F0502020204030204" pitchFamily="34" charset="0"/>
              </a:rPr>
              <a:t>doi.org</a:t>
            </a:r>
            <a:r>
              <a:rPr lang="en-GB" sz="1200" dirty="0">
                <a:effectLst/>
                <a:latin typeface="Times New Roman" panose="02020603050405020304" pitchFamily="18" charset="0"/>
                <a:ea typeface="Calibri" panose="020F0502020204030204" pitchFamily="34" charset="0"/>
              </a:rPr>
              <a:t>/10.1098/rspb.2011.1959.</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Knutson, B., &amp; Greer, S. M. (2008). Anticipatory affect: Neural correlates and consequences for choice. Philosophical Transactions of the Royal Society of London. Series B, Biological Sciences, 363(1511), 3771-3786.</a:t>
            </a:r>
          </a:p>
          <a:p>
            <a:pPr algn="just">
              <a:lnSpc>
                <a:spcPct val="120000"/>
              </a:lnSpc>
              <a:spcBef>
                <a:spcPts val="0"/>
              </a:spcBef>
            </a:pPr>
            <a:r>
              <a:rPr lang="en-GB" sz="1200" dirty="0" err="1">
                <a:effectLst/>
                <a:latin typeface="Times New Roman" panose="02020603050405020304" pitchFamily="18" charset="0"/>
                <a:ea typeface="Calibri" panose="020F0502020204030204" pitchFamily="34" charset="0"/>
              </a:rPr>
              <a:t>Kuhnen</a:t>
            </a:r>
            <a:r>
              <a:rPr lang="en-GB" sz="1200" dirty="0">
                <a:effectLst/>
                <a:latin typeface="Times New Roman" panose="02020603050405020304" pitchFamily="18" charset="0"/>
                <a:ea typeface="Calibri" panose="020F0502020204030204" pitchFamily="34" charset="0"/>
              </a:rPr>
              <a:t>, C. M., &amp; Knutson, B. (2005). The neural basis of financial risk taking. Neuron, 47(5), 763–770. https://</a:t>
            </a:r>
            <a:r>
              <a:rPr lang="en-GB" sz="1200" dirty="0" err="1">
                <a:effectLst/>
                <a:latin typeface="Times New Roman" panose="02020603050405020304" pitchFamily="18" charset="0"/>
                <a:ea typeface="Calibri" panose="020F0502020204030204" pitchFamily="34" charset="0"/>
              </a:rPr>
              <a:t>doi.org</a:t>
            </a:r>
            <a:r>
              <a:rPr lang="en-GB" sz="1200" dirty="0">
                <a:effectLst/>
                <a:latin typeface="Times New Roman" panose="02020603050405020304" pitchFamily="18" charset="0"/>
                <a:ea typeface="Calibri" panose="020F0502020204030204" pitchFamily="34" charset="0"/>
              </a:rPr>
              <a:t>/10.1016/j.neuron.2005.08.008</a:t>
            </a:r>
          </a:p>
          <a:p>
            <a:pPr algn="just">
              <a:lnSpc>
                <a:spcPct val="120000"/>
              </a:lnSpc>
              <a:spcBef>
                <a:spcPts val="0"/>
              </a:spcBef>
            </a:pPr>
            <a:r>
              <a:rPr lang="en-GB" sz="1200" dirty="0" err="1">
                <a:effectLst/>
                <a:latin typeface="Times New Roman" panose="02020603050405020304" pitchFamily="18" charset="0"/>
                <a:ea typeface="Calibri" panose="020F0502020204030204" pitchFamily="34" charset="0"/>
              </a:rPr>
              <a:t>Kuhnen</a:t>
            </a:r>
            <a:r>
              <a:rPr lang="en-GB" sz="1200" dirty="0">
                <a:effectLst/>
                <a:latin typeface="Times New Roman" panose="02020603050405020304" pitchFamily="18" charset="0"/>
                <a:ea typeface="Calibri" panose="020F0502020204030204" pitchFamily="34" charset="0"/>
              </a:rPr>
              <a:t>, C. M., &amp; Chiao, J. Y. (2009). Genetic determinants of financial risk taking. </a:t>
            </a:r>
            <a:r>
              <a:rPr lang="en-GB" sz="1200" dirty="0" err="1">
                <a:effectLst/>
                <a:latin typeface="Times New Roman" panose="02020603050405020304" pitchFamily="18" charset="0"/>
                <a:ea typeface="Calibri" panose="020F0502020204030204" pitchFamily="34" charset="0"/>
              </a:rPr>
              <a:t>PloS</a:t>
            </a:r>
            <a:r>
              <a:rPr lang="en-GB" sz="1200" dirty="0">
                <a:effectLst/>
                <a:latin typeface="Times New Roman" panose="02020603050405020304" pitchFamily="18" charset="0"/>
                <a:ea typeface="Calibri" panose="020F0502020204030204" pitchFamily="34" charset="0"/>
              </a:rPr>
              <a:t> one, 4(2), e4362. https://</a:t>
            </a:r>
            <a:r>
              <a:rPr lang="en-GB" sz="1200" dirty="0" err="1">
                <a:effectLst/>
                <a:latin typeface="Times New Roman" panose="02020603050405020304" pitchFamily="18" charset="0"/>
                <a:ea typeface="Calibri" panose="020F0502020204030204" pitchFamily="34" charset="0"/>
              </a:rPr>
              <a:t>doi.org</a:t>
            </a:r>
            <a:r>
              <a:rPr lang="en-GB" sz="1200" dirty="0">
                <a:effectLst/>
                <a:latin typeface="Times New Roman" panose="02020603050405020304" pitchFamily="18" charset="0"/>
                <a:ea typeface="Calibri" panose="020F0502020204030204" pitchFamily="34" charset="0"/>
              </a:rPr>
              <a:t>/10.1371/journal.pone.0004362</a:t>
            </a:r>
          </a:p>
          <a:p>
            <a:pPr algn="just">
              <a:lnSpc>
                <a:spcPct val="120000"/>
              </a:lnSpc>
              <a:spcBef>
                <a:spcPts val="0"/>
              </a:spcBef>
            </a:pPr>
            <a:r>
              <a:rPr lang="en-GB" sz="1200" dirty="0" err="1">
                <a:effectLst/>
                <a:latin typeface="Times New Roman" panose="02020603050405020304" pitchFamily="18" charset="0"/>
                <a:ea typeface="Calibri" panose="020F0502020204030204" pitchFamily="34" charset="0"/>
              </a:rPr>
              <a:t>Idemudia</a:t>
            </a:r>
            <a:r>
              <a:rPr lang="en-GB" sz="1200" dirty="0">
                <a:effectLst/>
                <a:latin typeface="Times New Roman" panose="02020603050405020304" pitchFamily="18" charset="0"/>
                <a:ea typeface="Calibri" panose="020F0502020204030204" pitchFamily="34" charset="0"/>
              </a:rPr>
              <a:t>, C. E., </a:t>
            </a:r>
            <a:r>
              <a:rPr lang="en-GB" sz="1200" dirty="0" err="1">
                <a:effectLst/>
                <a:latin typeface="Times New Roman" panose="02020603050405020304" pitchFamily="18" charset="0"/>
                <a:ea typeface="Calibri" panose="020F0502020204030204" pitchFamily="34" charset="0"/>
              </a:rPr>
              <a:t>Raisinghani</a:t>
            </a:r>
            <a:r>
              <a:rPr lang="en-GB" sz="1200" dirty="0">
                <a:effectLst/>
                <a:latin typeface="Times New Roman" panose="02020603050405020304" pitchFamily="18" charset="0"/>
                <a:ea typeface="Calibri" panose="020F0502020204030204" pitchFamily="34" charset="0"/>
              </a:rPr>
              <a:t>, S. M., Adeola, O., &amp; </a:t>
            </a:r>
            <a:r>
              <a:rPr lang="en-GB" sz="1200" dirty="0" err="1">
                <a:effectLst/>
                <a:latin typeface="Times New Roman" panose="02020603050405020304" pitchFamily="18" charset="0"/>
                <a:ea typeface="Calibri" panose="020F0502020204030204" pitchFamily="34" charset="0"/>
              </a:rPr>
              <a:t>Achebo</a:t>
            </a:r>
            <a:r>
              <a:rPr lang="en-GB" sz="1200" dirty="0">
                <a:effectLst/>
                <a:latin typeface="Times New Roman" panose="02020603050405020304" pitchFamily="18" charset="0"/>
                <a:ea typeface="Calibri" panose="020F0502020204030204" pitchFamily="34" charset="0"/>
              </a:rPr>
              <a:t>, N. (2017). The effects of gender on the adoption of social media: An empirical investigation. 23rd Americas Conference on Information Systems, Boston.</a:t>
            </a:r>
          </a:p>
          <a:p>
            <a:pPr algn="just">
              <a:lnSpc>
                <a:spcPct val="120000"/>
              </a:lnSpc>
              <a:spcBef>
                <a:spcPts val="0"/>
              </a:spcBef>
            </a:pPr>
            <a:r>
              <a:rPr lang="en-GB" sz="1200" dirty="0" err="1">
                <a:effectLst/>
                <a:latin typeface="Times New Roman" panose="02020603050405020304" pitchFamily="18" charset="0"/>
                <a:ea typeface="Calibri" panose="020F0502020204030204" pitchFamily="34" charset="0"/>
              </a:rPr>
              <a:t>Lamm</a:t>
            </a:r>
            <a:r>
              <a:rPr lang="en-GB" sz="1200" dirty="0">
                <a:effectLst/>
                <a:latin typeface="Times New Roman" panose="02020603050405020304" pitchFamily="18" charset="0"/>
                <a:ea typeface="Calibri" panose="020F0502020204030204" pitchFamily="34" charset="0"/>
              </a:rPr>
              <a:t>, C., Pine, D. S., &amp; Fox, N. A. (2013). Impact of negative affectively charged stimuli and response style on cognitive-control-related neural activation: An ERP study. Brain and Cognition, 83, 234–243. https://</a:t>
            </a:r>
            <a:r>
              <a:rPr lang="en-GB" sz="1200" dirty="0" err="1">
                <a:effectLst/>
                <a:latin typeface="Times New Roman" panose="02020603050405020304" pitchFamily="18" charset="0"/>
                <a:ea typeface="Calibri" panose="020F0502020204030204" pitchFamily="34" charset="0"/>
              </a:rPr>
              <a:t>doi.org</a:t>
            </a:r>
            <a:r>
              <a:rPr lang="en-GB" sz="1200" dirty="0">
                <a:effectLst/>
                <a:latin typeface="Times New Roman" panose="02020603050405020304" pitchFamily="18" charset="0"/>
                <a:ea typeface="Calibri" panose="020F0502020204030204" pitchFamily="34" charset="0"/>
              </a:rPr>
              <a:t>/10.1016/j.bandc.2013.07.012</a:t>
            </a:r>
          </a:p>
          <a:p>
            <a:pPr algn="just">
              <a:lnSpc>
                <a:spcPct val="120000"/>
              </a:lnSpc>
              <a:spcBef>
                <a:spcPts val="0"/>
              </a:spcBef>
            </a:pPr>
            <a:r>
              <a:rPr lang="en-GB" sz="1200" dirty="0" err="1">
                <a:effectLst/>
                <a:latin typeface="Times New Roman" panose="02020603050405020304" pitchFamily="18" charset="0"/>
                <a:ea typeface="Calibri" panose="020F0502020204030204" pitchFamily="34" charset="0"/>
              </a:rPr>
              <a:t>Lavie</a:t>
            </a:r>
            <a:r>
              <a:rPr lang="en-GB" sz="1200" dirty="0">
                <a:effectLst/>
                <a:latin typeface="Times New Roman" panose="02020603050405020304" pitchFamily="18" charset="0"/>
                <a:ea typeface="Calibri" panose="020F0502020204030204" pitchFamily="34" charset="0"/>
              </a:rPr>
              <a:t>, N., Hirst, A., de </a:t>
            </a:r>
            <a:r>
              <a:rPr lang="en-GB" sz="1200" dirty="0" err="1">
                <a:effectLst/>
                <a:latin typeface="Times New Roman" panose="02020603050405020304" pitchFamily="18" charset="0"/>
                <a:ea typeface="Calibri" panose="020F0502020204030204" pitchFamily="34" charset="0"/>
              </a:rPr>
              <a:t>Fockert</a:t>
            </a:r>
            <a:r>
              <a:rPr lang="en-GB" sz="1200" dirty="0">
                <a:effectLst/>
                <a:latin typeface="Times New Roman" panose="02020603050405020304" pitchFamily="18" charset="0"/>
                <a:ea typeface="Calibri" panose="020F0502020204030204" pitchFamily="34" charset="0"/>
              </a:rPr>
              <a:t>, J. W., &amp; </a:t>
            </a:r>
            <a:r>
              <a:rPr lang="en-GB" sz="1200" dirty="0" err="1">
                <a:effectLst/>
                <a:latin typeface="Times New Roman" panose="02020603050405020304" pitchFamily="18" charset="0"/>
                <a:ea typeface="Calibri" panose="020F0502020204030204" pitchFamily="34" charset="0"/>
              </a:rPr>
              <a:t>Viding</a:t>
            </a:r>
            <a:r>
              <a:rPr lang="en-GB" sz="1200" dirty="0">
                <a:effectLst/>
                <a:latin typeface="Times New Roman" panose="02020603050405020304" pitchFamily="18" charset="0"/>
                <a:ea typeface="Calibri" panose="020F0502020204030204" pitchFamily="34" charset="0"/>
              </a:rPr>
              <a:t>, E. (2004). Load Theory of Selective Attention and Cognitive Control. Journal of Experimental Psychology: General, 133(3), 339-354. https://</a:t>
            </a:r>
            <a:r>
              <a:rPr lang="en-GB" sz="1200" dirty="0" err="1">
                <a:effectLst/>
                <a:latin typeface="Times New Roman" panose="02020603050405020304" pitchFamily="18" charset="0"/>
                <a:ea typeface="Calibri" panose="020F0502020204030204" pitchFamily="34" charset="0"/>
              </a:rPr>
              <a:t>doi.org</a:t>
            </a:r>
            <a:r>
              <a:rPr lang="en-GB" sz="1200" dirty="0">
                <a:effectLst/>
                <a:latin typeface="Times New Roman" panose="02020603050405020304" pitchFamily="18" charset="0"/>
                <a:ea typeface="Calibri" panose="020F0502020204030204" pitchFamily="34" charset="0"/>
              </a:rPr>
              <a:t>/10.1037/0096-3445.133.3.339. </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Lavin, A., Nogueira, L., </a:t>
            </a:r>
            <a:r>
              <a:rPr lang="en-GB" sz="1200" dirty="0" err="1">
                <a:effectLst/>
                <a:latin typeface="Times New Roman" panose="02020603050405020304" pitchFamily="18" charset="0"/>
                <a:ea typeface="Calibri" panose="020F0502020204030204" pitchFamily="34" charset="0"/>
              </a:rPr>
              <a:t>Lapish</a:t>
            </a:r>
            <a:r>
              <a:rPr lang="en-GB" sz="1200" dirty="0">
                <a:effectLst/>
                <a:latin typeface="Times New Roman" panose="02020603050405020304" pitchFamily="18" charset="0"/>
                <a:ea typeface="Calibri" panose="020F0502020204030204" pitchFamily="34" charset="0"/>
              </a:rPr>
              <a:t>, C. C., Wightman, R. M., Phillips, P. E., &amp; Seamans, J. K. (2005). </a:t>
            </a:r>
            <a:r>
              <a:rPr lang="en-GB" sz="1200" dirty="0" err="1">
                <a:effectLst/>
                <a:latin typeface="Times New Roman" panose="02020603050405020304" pitchFamily="18" charset="0"/>
                <a:ea typeface="Calibri" panose="020F0502020204030204" pitchFamily="34" charset="0"/>
              </a:rPr>
              <a:t>Mesocortical</a:t>
            </a:r>
            <a:r>
              <a:rPr lang="en-GB" sz="1200" dirty="0">
                <a:effectLst/>
                <a:latin typeface="Times New Roman" panose="02020603050405020304" pitchFamily="18" charset="0"/>
                <a:ea typeface="Calibri" panose="020F0502020204030204" pitchFamily="34" charset="0"/>
              </a:rPr>
              <a:t> dopamine neurons operate in distinct temporal domains using multimodal </a:t>
            </a:r>
            <a:r>
              <a:rPr lang="en-GB" sz="1200" dirty="0" err="1">
                <a:effectLst/>
                <a:latin typeface="Times New Roman" panose="02020603050405020304" pitchFamily="18" charset="0"/>
                <a:ea typeface="Calibri" panose="020F0502020204030204" pitchFamily="34" charset="0"/>
              </a:rPr>
              <a:t>signaling</a:t>
            </a:r>
            <a:r>
              <a:rPr lang="en-GB" sz="1200" dirty="0">
                <a:effectLst/>
                <a:latin typeface="Times New Roman" panose="02020603050405020304" pitchFamily="18" charset="0"/>
                <a:ea typeface="Calibri" panose="020F0502020204030204" pitchFamily="34" charset="0"/>
              </a:rPr>
              <a:t>. The Journal of neuroscience : the official journal of the Society for Neuroscience, 25(20), 5013–5023. https://</a:t>
            </a:r>
            <a:r>
              <a:rPr lang="en-GB" sz="1200" dirty="0" err="1">
                <a:effectLst/>
                <a:latin typeface="Times New Roman" panose="02020603050405020304" pitchFamily="18" charset="0"/>
                <a:ea typeface="Calibri" panose="020F0502020204030204" pitchFamily="34" charset="0"/>
              </a:rPr>
              <a:t>doi.org</a:t>
            </a:r>
            <a:r>
              <a:rPr lang="en-GB" sz="1200" dirty="0">
                <a:effectLst/>
                <a:latin typeface="Times New Roman" panose="02020603050405020304" pitchFamily="18" charset="0"/>
                <a:ea typeface="Calibri" panose="020F0502020204030204" pitchFamily="34" charset="0"/>
              </a:rPr>
              <a:t>/10.1523/JNEUROSCI.0557-05.2005.</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Levin, I. P., Xue, G., Weller, J. A., Reimann, M., </a:t>
            </a:r>
            <a:r>
              <a:rPr lang="en-GB" sz="1200" dirty="0" err="1">
                <a:effectLst/>
                <a:latin typeface="Times New Roman" panose="02020603050405020304" pitchFamily="18" charset="0"/>
                <a:ea typeface="Calibri" panose="020F0502020204030204" pitchFamily="34" charset="0"/>
              </a:rPr>
              <a:t>Lauriola</a:t>
            </a:r>
            <a:r>
              <a:rPr lang="en-GB" sz="1200" dirty="0">
                <a:effectLst/>
                <a:latin typeface="Times New Roman" panose="02020603050405020304" pitchFamily="18" charset="0"/>
                <a:ea typeface="Calibri" panose="020F0502020204030204" pitchFamily="34" charset="0"/>
              </a:rPr>
              <a:t>, M., &amp; Bechara, A. (2012). A neuropsychological approach to understanding risk-taking for potential gains and losses. Frontiers in Neuroscience, 6, 15. </a:t>
            </a:r>
            <a:r>
              <a:rPr lang="en-GB" sz="1200" dirty="0" err="1">
                <a:effectLst/>
                <a:latin typeface="Times New Roman" panose="02020603050405020304" pitchFamily="18" charset="0"/>
                <a:ea typeface="Calibri" panose="020F0502020204030204" pitchFamily="34" charset="0"/>
              </a:rPr>
              <a:t>doi</a:t>
            </a:r>
            <a:r>
              <a:rPr lang="en-GB" sz="1200" dirty="0">
                <a:effectLst/>
                <a:latin typeface="Times New Roman" panose="02020603050405020304" pitchFamily="18" charset="0"/>
                <a:ea typeface="Calibri" panose="020F0502020204030204" pitchFamily="34" charset="0"/>
              </a:rPr>
              <a:t>: 10.3389/fnins.2012.00015.</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Levy, J. (1992). An Introduction to Prospect Theory. Political Psychology, 13(2), 171-186.</a:t>
            </a:r>
          </a:p>
          <a:p>
            <a:pPr algn="just">
              <a:lnSpc>
                <a:spcPct val="120000"/>
              </a:lnSpc>
              <a:spcBef>
                <a:spcPts val="0"/>
              </a:spcBef>
            </a:pPr>
            <a:r>
              <a:rPr lang="en-GB" sz="1200" dirty="0" err="1">
                <a:effectLst/>
                <a:latin typeface="Times New Roman" panose="02020603050405020304" pitchFamily="18" charset="0"/>
                <a:ea typeface="Calibri" panose="020F0502020204030204" pitchFamily="34" charset="0"/>
              </a:rPr>
              <a:t>Ličen</a:t>
            </a:r>
            <a:r>
              <a:rPr lang="en-GB" sz="1200" dirty="0">
                <a:effectLst/>
                <a:latin typeface="Times New Roman" panose="02020603050405020304" pitchFamily="18" charset="0"/>
                <a:ea typeface="Calibri" panose="020F0502020204030204" pitchFamily="34" charset="0"/>
              </a:rPr>
              <a:t>, M. (2019). The influence of accountability on managerial myopia. Doctoral </a:t>
            </a:r>
            <a:r>
              <a:rPr lang="en-GB" sz="1200" dirty="0" err="1">
                <a:effectLst/>
                <a:latin typeface="Times New Roman" panose="02020603050405020304" pitchFamily="18" charset="0"/>
                <a:ea typeface="Calibri" panose="020F0502020204030204" pitchFamily="34" charset="0"/>
              </a:rPr>
              <a:t>disseration</a:t>
            </a:r>
            <a:r>
              <a:rPr lang="en-GB" sz="1200" dirty="0">
                <a:effectLst/>
                <a:latin typeface="Times New Roman" panose="02020603050405020304" pitchFamily="18" charset="0"/>
                <a:ea typeface="Calibri" panose="020F0502020204030204" pitchFamily="34" charset="0"/>
              </a:rPr>
              <a:t>. </a:t>
            </a:r>
            <a:r>
              <a:rPr lang="en-GB" sz="1200" dirty="0" err="1">
                <a:effectLst/>
                <a:latin typeface="Times New Roman" panose="02020603050405020304" pitchFamily="18" charset="0"/>
                <a:ea typeface="Calibri" panose="020F0502020204030204" pitchFamily="34" charset="0"/>
              </a:rPr>
              <a:t>Ekonomska</a:t>
            </a:r>
            <a:r>
              <a:rPr lang="en-GB" sz="1200" dirty="0">
                <a:effectLst/>
                <a:latin typeface="Times New Roman" panose="02020603050405020304" pitchFamily="18" charset="0"/>
                <a:ea typeface="Calibri" panose="020F0502020204030204" pitchFamily="34" charset="0"/>
              </a:rPr>
              <a:t> </a:t>
            </a:r>
            <a:r>
              <a:rPr lang="en-GB" sz="1200" dirty="0" err="1">
                <a:effectLst/>
                <a:latin typeface="Times New Roman" panose="02020603050405020304" pitchFamily="18" charset="0"/>
                <a:ea typeface="Calibri" panose="020F0502020204030204" pitchFamily="34" charset="0"/>
              </a:rPr>
              <a:t>fakulteta</a:t>
            </a:r>
            <a:r>
              <a:rPr lang="en-GB" sz="1200" dirty="0">
                <a:effectLst/>
                <a:latin typeface="Times New Roman" panose="02020603050405020304" pitchFamily="18" charset="0"/>
                <a:ea typeface="Calibri" panose="020F0502020204030204" pitchFamily="34" charset="0"/>
              </a:rPr>
              <a:t>, </a:t>
            </a:r>
            <a:r>
              <a:rPr lang="en-GB" sz="1200" dirty="0" err="1">
                <a:effectLst/>
                <a:latin typeface="Times New Roman" panose="02020603050405020304" pitchFamily="18" charset="0"/>
                <a:ea typeface="Calibri" panose="020F0502020204030204" pitchFamily="34" charset="0"/>
              </a:rPr>
              <a:t>Univerza</a:t>
            </a:r>
            <a:r>
              <a:rPr lang="en-GB" sz="1200" dirty="0">
                <a:effectLst/>
                <a:latin typeface="Times New Roman" panose="02020603050405020304" pitchFamily="18" charset="0"/>
                <a:ea typeface="Calibri" panose="020F0502020204030204" pitchFamily="34" charset="0"/>
              </a:rPr>
              <a:t> v </a:t>
            </a:r>
            <a:r>
              <a:rPr lang="en-GB" sz="1200" dirty="0" err="1">
                <a:effectLst/>
                <a:latin typeface="Times New Roman" panose="02020603050405020304" pitchFamily="18" charset="0"/>
                <a:ea typeface="Calibri" panose="020F0502020204030204" pitchFamily="34" charset="0"/>
              </a:rPr>
              <a:t>Ljubljani</a:t>
            </a:r>
            <a:r>
              <a:rPr lang="en-GB" sz="1200" dirty="0">
                <a:effectLst/>
                <a:latin typeface="Times New Roman" panose="02020603050405020304" pitchFamily="18" charset="0"/>
                <a:ea typeface="Calibri" panose="020F0502020204030204" pitchFamily="34" charset="0"/>
              </a:rPr>
              <a:t>.</a:t>
            </a:r>
          </a:p>
          <a:p>
            <a:pPr algn="just">
              <a:lnSpc>
                <a:spcPct val="120000"/>
              </a:lnSpc>
              <a:spcBef>
                <a:spcPts val="0"/>
              </a:spcBef>
            </a:pPr>
            <a:endParaRPr lang="en-GB" sz="1200" dirty="0">
              <a:effectLst/>
              <a:latin typeface="Times New Roman" panose="02020603050405020304" pitchFamily="18" charset="0"/>
              <a:ea typeface="Calibri" panose="020F0502020204030204" pitchFamily="34" charset="0"/>
            </a:endParaRPr>
          </a:p>
          <a:p>
            <a:pPr algn="just">
              <a:lnSpc>
                <a:spcPct val="120000"/>
              </a:lnSpc>
              <a:spcBef>
                <a:spcPts val="0"/>
              </a:spcBef>
            </a:pPr>
            <a:endParaRPr lang="en-IT" sz="12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041427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FB3AF-AFB1-621F-02FA-A07C5C71AA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8E1823-93BA-9EB1-0A5E-1129A5449AA0}"/>
              </a:ext>
            </a:extLst>
          </p:cNvPr>
          <p:cNvSpPr>
            <a:spLocks noGrp="1"/>
          </p:cNvSpPr>
          <p:nvPr>
            <p:ph idx="1"/>
          </p:nvPr>
        </p:nvSpPr>
        <p:spPr>
          <a:xfrm>
            <a:off x="353244" y="173620"/>
            <a:ext cx="8596668" cy="3880773"/>
          </a:xfrm>
        </p:spPr>
        <p:txBody>
          <a:bodyPr>
            <a:noAutofit/>
          </a:bodyPr>
          <a:lstStyle/>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Lin, X., &amp; Wang, X. (2020). Examining gender differences in people’s information-sharing decisions on social networking sites. International Journal of Information Management, 50, 45–56.</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Low B. S. (2015). Why sex matters: A Darwinian look at human </a:t>
            </a:r>
            <a:r>
              <a:rPr lang="en-GB" sz="1200" dirty="0" err="1">
                <a:effectLst/>
                <a:latin typeface="Times New Roman" panose="02020603050405020304" pitchFamily="18" charset="0"/>
                <a:ea typeface="Calibri" panose="020F0502020204030204" pitchFamily="34" charset="0"/>
              </a:rPr>
              <a:t>behavior</a:t>
            </a:r>
            <a:r>
              <a:rPr lang="en-GB" sz="1200" dirty="0">
                <a:effectLst/>
                <a:latin typeface="Times New Roman" panose="02020603050405020304" pitchFamily="18" charset="0"/>
                <a:ea typeface="Calibri" panose="020F0502020204030204" pitchFamily="34" charset="0"/>
              </a:rPr>
              <a:t>. Princeton University Press.</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Meshi, D., Morawetz, C., &amp; </a:t>
            </a:r>
            <a:r>
              <a:rPr lang="en-GB" sz="1200" dirty="0" err="1">
                <a:effectLst/>
                <a:latin typeface="Times New Roman" panose="02020603050405020304" pitchFamily="18" charset="0"/>
                <a:ea typeface="Calibri" panose="020F0502020204030204" pitchFamily="34" charset="0"/>
              </a:rPr>
              <a:t>Heekeren</a:t>
            </a:r>
            <a:r>
              <a:rPr lang="en-GB" sz="1200" dirty="0">
                <a:effectLst/>
                <a:latin typeface="Times New Roman" panose="02020603050405020304" pitchFamily="18" charset="0"/>
                <a:ea typeface="Calibri" panose="020F0502020204030204" pitchFamily="34" charset="0"/>
              </a:rPr>
              <a:t>, H. R. (2013). Nucleus </a:t>
            </a:r>
            <a:r>
              <a:rPr lang="en-GB" sz="1200" dirty="0" err="1">
                <a:effectLst/>
                <a:latin typeface="Times New Roman" panose="02020603050405020304" pitchFamily="18" charset="0"/>
                <a:ea typeface="Calibri" panose="020F0502020204030204" pitchFamily="34" charset="0"/>
              </a:rPr>
              <a:t>accumbens</a:t>
            </a:r>
            <a:r>
              <a:rPr lang="en-GB" sz="1200" dirty="0">
                <a:effectLst/>
                <a:latin typeface="Times New Roman" panose="02020603050405020304" pitchFamily="18" charset="0"/>
                <a:ea typeface="Calibri" panose="020F0502020204030204" pitchFamily="34" charset="0"/>
              </a:rPr>
              <a:t> response to gains in reputation for the self relative to gains for others predicts social media use. Frontiers in human neuroscience, 7, 439. https://</a:t>
            </a:r>
            <a:r>
              <a:rPr lang="en-GB" sz="1200" dirty="0" err="1">
                <a:effectLst/>
                <a:latin typeface="Times New Roman" panose="02020603050405020304" pitchFamily="18" charset="0"/>
                <a:ea typeface="Calibri" panose="020F0502020204030204" pitchFamily="34" charset="0"/>
              </a:rPr>
              <a:t>doi.org</a:t>
            </a:r>
            <a:r>
              <a:rPr lang="en-GB" sz="1200" dirty="0">
                <a:effectLst/>
                <a:latin typeface="Times New Roman" panose="02020603050405020304" pitchFamily="18" charset="0"/>
                <a:ea typeface="Calibri" panose="020F0502020204030204" pitchFamily="34" charset="0"/>
              </a:rPr>
              <a:t>/10.3389/fnhum.2013.00439</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Meshi, D., Tamir, D., &amp; </a:t>
            </a:r>
            <a:r>
              <a:rPr lang="en-GB" sz="1200" dirty="0" err="1">
                <a:effectLst/>
                <a:latin typeface="Times New Roman" panose="02020603050405020304" pitchFamily="18" charset="0"/>
                <a:ea typeface="Calibri" panose="020F0502020204030204" pitchFamily="34" charset="0"/>
              </a:rPr>
              <a:t>Heekeren</a:t>
            </a:r>
            <a:r>
              <a:rPr lang="en-GB" sz="1200" dirty="0">
                <a:effectLst/>
                <a:latin typeface="Times New Roman" panose="02020603050405020304" pitchFamily="18" charset="0"/>
                <a:ea typeface="Calibri" panose="020F0502020204030204" pitchFamily="34" charset="0"/>
              </a:rPr>
              <a:t>, H. (2015). The Emerging Neuroscience of Social Media. Trends in Cognitive Sciences. https://</a:t>
            </a:r>
            <a:r>
              <a:rPr lang="en-GB" sz="1200" dirty="0" err="1">
                <a:effectLst/>
                <a:latin typeface="Times New Roman" panose="02020603050405020304" pitchFamily="18" charset="0"/>
                <a:ea typeface="Calibri" panose="020F0502020204030204" pitchFamily="34" charset="0"/>
              </a:rPr>
              <a:t>doi.org</a:t>
            </a:r>
            <a:r>
              <a:rPr lang="en-GB" sz="1200" dirty="0">
                <a:effectLst/>
                <a:latin typeface="Times New Roman" panose="02020603050405020304" pitchFamily="18" charset="0"/>
                <a:ea typeface="Calibri" panose="020F0502020204030204" pitchFamily="34" charset="0"/>
              </a:rPr>
              <a:t>/10.1016/j.tics.2015.09.004.</a:t>
            </a:r>
          </a:p>
          <a:p>
            <a:pPr algn="just">
              <a:lnSpc>
                <a:spcPct val="120000"/>
              </a:lnSpc>
              <a:spcBef>
                <a:spcPts val="0"/>
              </a:spcBef>
            </a:pPr>
            <a:r>
              <a:rPr lang="en-GB" sz="1200" dirty="0" err="1">
                <a:effectLst/>
                <a:latin typeface="Times New Roman" panose="02020603050405020304" pitchFamily="18" charset="0"/>
                <a:ea typeface="Calibri" panose="020F0502020204030204" pitchFamily="34" charset="0"/>
              </a:rPr>
              <a:t>Miendlarzewska</a:t>
            </a:r>
            <a:r>
              <a:rPr lang="en-GB" sz="1200" dirty="0">
                <a:effectLst/>
                <a:latin typeface="Times New Roman" panose="02020603050405020304" pitchFamily="18" charset="0"/>
                <a:ea typeface="Calibri" panose="020F0502020204030204" pitchFamily="34" charset="0"/>
              </a:rPr>
              <a:t>, E. A., </a:t>
            </a:r>
            <a:r>
              <a:rPr lang="en-GB" sz="1200" dirty="0" err="1">
                <a:effectLst/>
                <a:latin typeface="Times New Roman" panose="02020603050405020304" pitchFamily="18" charset="0"/>
                <a:ea typeface="Calibri" panose="020F0502020204030204" pitchFamily="34" charset="0"/>
              </a:rPr>
              <a:t>Kometer</a:t>
            </a:r>
            <a:r>
              <a:rPr lang="en-GB" sz="1200" dirty="0">
                <a:effectLst/>
                <a:latin typeface="Times New Roman" panose="02020603050405020304" pitchFamily="18" charset="0"/>
                <a:ea typeface="Calibri" panose="020F0502020204030204" pitchFamily="34" charset="0"/>
              </a:rPr>
              <a:t>, M., &amp; </a:t>
            </a:r>
            <a:r>
              <a:rPr lang="en-GB" sz="1200" dirty="0" err="1">
                <a:effectLst/>
                <a:latin typeface="Times New Roman" panose="02020603050405020304" pitchFamily="18" charset="0"/>
                <a:ea typeface="Calibri" panose="020F0502020204030204" pitchFamily="34" charset="0"/>
              </a:rPr>
              <a:t>Preuschoff</a:t>
            </a:r>
            <a:r>
              <a:rPr lang="en-GB" sz="1200" dirty="0">
                <a:effectLst/>
                <a:latin typeface="Times New Roman" panose="02020603050405020304" pitchFamily="18" charset="0"/>
                <a:ea typeface="Calibri" panose="020F0502020204030204" pitchFamily="34" charset="0"/>
              </a:rPr>
              <a:t>, K. (2019). </a:t>
            </a:r>
            <a:r>
              <a:rPr lang="en-GB" sz="1200" dirty="0" err="1">
                <a:effectLst/>
                <a:latin typeface="Times New Roman" panose="02020603050405020304" pitchFamily="18" charset="0"/>
                <a:ea typeface="Calibri" panose="020F0502020204030204" pitchFamily="34" charset="0"/>
              </a:rPr>
              <a:t>Neurofinance</a:t>
            </a:r>
            <a:r>
              <a:rPr lang="en-GB" sz="1200" dirty="0">
                <a:effectLst/>
                <a:latin typeface="Times New Roman" panose="02020603050405020304" pitchFamily="18" charset="0"/>
                <a:ea typeface="Calibri" panose="020F0502020204030204" pitchFamily="34" charset="0"/>
              </a:rPr>
              <a:t>. Organizational Research Methods, 22(1).</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Montag, C., </a:t>
            </a:r>
            <a:r>
              <a:rPr lang="en-GB" sz="1200" dirty="0" err="1">
                <a:effectLst/>
                <a:latin typeface="Times New Roman" panose="02020603050405020304" pitchFamily="18" charset="0"/>
                <a:ea typeface="Calibri" panose="020F0502020204030204" pitchFamily="34" charset="0"/>
              </a:rPr>
              <a:t>Markowetz</a:t>
            </a:r>
            <a:r>
              <a:rPr lang="en-GB" sz="1200" dirty="0">
                <a:effectLst/>
                <a:latin typeface="Times New Roman" panose="02020603050405020304" pitchFamily="18" charset="0"/>
                <a:ea typeface="Calibri" panose="020F0502020204030204" pitchFamily="34" charset="0"/>
              </a:rPr>
              <a:t>, A., </a:t>
            </a:r>
            <a:r>
              <a:rPr lang="en-GB" sz="1200" dirty="0" err="1">
                <a:effectLst/>
                <a:latin typeface="Times New Roman" panose="02020603050405020304" pitchFamily="18" charset="0"/>
                <a:ea typeface="Calibri" panose="020F0502020204030204" pitchFamily="34" charset="0"/>
              </a:rPr>
              <a:t>Blaszkiewicz</a:t>
            </a:r>
            <a:r>
              <a:rPr lang="en-GB" sz="1200" dirty="0">
                <a:effectLst/>
                <a:latin typeface="Times New Roman" panose="02020603050405020304" pitchFamily="18" charset="0"/>
                <a:ea typeface="Calibri" panose="020F0502020204030204" pitchFamily="34" charset="0"/>
              </a:rPr>
              <a:t>, K., </a:t>
            </a:r>
            <a:r>
              <a:rPr lang="en-GB" sz="1200" dirty="0" err="1">
                <a:effectLst/>
                <a:latin typeface="Times New Roman" panose="02020603050405020304" pitchFamily="18" charset="0"/>
                <a:ea typeface="Calibri" panose="020F0502020204030204" pitchFamily="34" charset="0"/>
              </a:rPr>
              <a:t>Andone</a:t>
            </a:r>
            <a:r>
              <a:rPr lang="en-GB" sz="1200" dirty="0">
                <a:effectLst/>
                <a:latin typeface="Times New Roman" panose="02020603050405020304" pitchFamily="18" charset="0"/>
                <a:ea typeface="Calibri" panose="020F0502020204030204" pitchFamily="34" charset="0"/>
              </a:rPr>
              <a:t>, I., </a:t>
            </a:r>
            <a:r>
              <a:rPr lang="en-GB" sz="1200" dirty="0" err="1">
                <a:effectLst/>
                <a:latin typeface="Times New Roman" panose="02020603050405020304" pitchFamily="18" charset="0"/>
                <a:ea typeface="Calibri" panose="020F0502020204030204" pitchFamily="34" charset="0"/>
              </a:rPr>
              <a:t>Lachmann</a:t>
            </a:r>
            <a:r>
              <a:rPr lang="en-GB" sz="1200" dirty="0">
                <a:effectLst/>
                <a:latin typeface="Times New Roman" panose="02020603050405020304" pitchFamily="18" charset="0"/>
                <a:ea typeface="Calibri" panose="020F0502020204030204" pitchFamily="34" charset="0"/>
              </a:rPr>
              <a:t>, B., </a:t>
            </a:r>
            <a:r>
              <a:rPr lang="en-GB" sz="1200" dirty="0" err="1">
                <a:effectLst/>
                <a:latin typeface="Times New Roman" panose="02020603050405020304" pitchFamily="18" charset="0"/>
                <a:ea typeface="Calibri" panose="020F0502020204030204" pitchFamily="34" charset="0"/>
              </a:rPr>
              <a:t>Sariyska</a:t>
            </a:r>
            <a:r>
              <a:rPr lang="en-GB" sz="1200" dirty="0">
                <a:effectLst/>
                <a:latin typeface="Times New Roman" panose="02020603050405020304" pitchFamily="18" charset="0"/>
                <a:ea typeface="Calibri" panose="020F0502020204030204" pitchFamily="34" charset="0"/>
              </a:rPr>
              <a:t>, R., </a:t>
            </a:r>
            <a:r>
              <a:rPr lang="en-GB" sz="1200" dirty="0" err="1">
                <a:effectLst/>
                <a:latin typeface="Times New Roman" panose="02020603050405020304" pitchFamily="18" charset="0"/>
                <a:ea typeface="Calibri" panose="020F0502020204030204" pitchFamily="34" charset="0"/>
              </a:rPr>
              <a:t>Trendafilov</a:t>
            </a:r>
            <a:r>
              <a:rPr lang="en-GB" sz="1200" dirty="0">
                <a:effectLst/>
                <a:latin typeface="Times New Roman" panose="02020603050405020304" pitchFamily="18" charset="0"/>
                <a:ea typeface="Calibri" panose="020F0502020204030204" pitchFamily="34" charset="0"/>
              </a:rPr>
              <a:t>, B., </a:t>
            </a:r>
            <a:r>
              <a:rPr lang="en-GB" sz="1200" dirty="0" err="1">
                <a:effectLst/>
                <a:latin typeface="Times New Roman" panose="02020603050405020304" pitchFamily="18" charset="0"/>
                <a:ea typeface="Calibri" panose="020F0502020204030204" pitchFamily="34" charset="0"/>
              </a:rPr>
              <a:t>Eibes</a:t>
            </a:r>
            <a:r>
              <a:rPr lang="en-GB" sz="1200" dirty="0">
                <a:effectLst/>
                <a:latin typeface="Times New Roman" panose="02020603050405020304" pitchFamily="18" charset="0"/>
                <a:ea typeface="Calibri" panose="020F0502020204030204" pitchFamily="34" charset="0"/>
              </a:rPr>
              <a:t>, M., Kolb, J., Reuter, M., Weber, B., &amp; </a:t>
            </a:r>
            <a:r>
              <a:rPr lang="en-GB" sz="1200" dirty="0" err="1">
                <a:effectLst/>
                <a:latin typeface="Times New Roman" panose="02020603050405020304" pitchFamily="18" charset="0"/>
                <a:ea typeface="Calibri" panose="020F0502020204030204" pitchFamily="34" charset="0"/>
              </a:rPr>
              <a:t>Markett</a:t>
            </a:r>
            <a:r>
              <a:rPr lang="en-GB" sz="1200" dirty="0">
                <a:effectLst/>
                <a:latin typeface="Times New Roman" panose="02020603050405020304" pitchFamily="18" charset="0"/>
                <a:ea typeface="Calibri" panose="020F0502020204030204" pitchFamily="34" charset="0"/>
              </a:rPr>
              <a:t>, S. (2017). Facebook usage on smartphones and </a:t>
            </a:r>
            <a:r>
              <a:rPr lang="en-GB" sz="1200" dirty="0" err="1">
                <a:effectLst/>
                <a:latin typeface="Times New Roman" panose="02020603050405020304" pitchFamily="18" charset="0"/>
                <a:ea typeface="Calibri" panose="020F0502020204030204" pitchFamily="34" charset="0"/>
              </a:rPr>
              <a:t>gray</a:t>
            </a:r>
            <a:r>
              <a:rPr lang="en-GB" sz="1200" dirty="0">
                <a:effectLst/>
                <a:latin typeface="Times New Roman" panose="02020603050405020304" pitchFamily="18" charset="0"/>
                <a:ea typeface="Calibri" panose="020F0502020204030204" pitchFamily="34" charset="0"/>
              </a:rPr>
              <a:t> matter volume of the nucleus </a:t>
            </a:r>
            <a:r>
              <a:rPr lang="en-GB" sz="1200" dirty="0" err="1">
                <a:effectLst/>
                <a:latin typeface="Times New Roman" panose="02020603050405020304" pitchFamily="18" charset="0"/>
                <a:ea typeface="Calibri" panose="020F0502020204030204" pitchFamily="34" charset="0"/>
              </a:rPr>
              <a:t>accumbens</a:t>
            </a:r>
            <a:r>
              <a:rPr lang="en-GB" sz="1200" dirty="0">
                <a:effectLst/>
                <a:latin typeface="Times New Roman" panose="02020603050405020304" pitchFamily="18" charset="0"/>
                <a:ea typeface="Calibri" panose="020F0502020204030204" pitchFamily="34" charset="0"/>
              </a:rPr>
              <a:t>. Behavioural brain research, 329, 221–228. https://</a:t>
            </a:r>
            <a:r>
              <a:rPr lang="en-GB" sz="1200" dirty="0" err="1">
                <a:effectLst/>
                <a:latin typeface="Times New Roman" panose="02020603050405020304" pitchFamily="18" charset="0"/>
                <a:ea typeface="Calibri" panose="020F0502020204030204" pitchFamily="34" charset="0"/>
              </a:rPr>
              <a:t>doi.org</a:t>
            </a:r>
            <a:r>
              <a:rPr lang="en-GB" sz="1200" dirty="0">
                <a:effectLst/>
                <a:latin typeface="Times New Roman" panose="02020603050405020304" pitchFamily="18" charset="0"/>
                <a:ea typeface="Calibri" panose="020F0502020204030204" pitchFamily="34" charset="0"/>
              </a:rPr>
              <a:t>/10.1016/j.bbr.2017.04.035</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Nadkarni, A., &amp; Hofmann, S. G. (2012). Why Do People Use Facebook?. Personality and individual differences, 52(3), 243–249. https://</a:t>
            </a:r>
            <a:r>
              <a:rPr lang="en-GB" sz="1200" dirty="0" err="1">
                <a:effectLst/>
                <a:latin typeface="Times New Roman" panose="02020603050405020304" pitchFamily="18" charset="0"/>
                <a:ea typeface="Calibri" panose="020F0502020204030204" pitchFamily="34" charset="0"/>
              </a:rPr>
              <a:t>doi.org</a:t>
            </a:r>
            <a:r>
              <a:rPr lang="en-GB" sz="1200" dirty="0">
                <a:effectLst/>
                <a:latin typeface="Times New Roman" panose="02020603050405020304" pitchFamily="18" charset="0"/>
                <a:ea typeface="Calibri" panose="020F0502020204030204" pitchFamily="34" charset="0"/>
              </a:rPr>
              <a:t>/10.1016/j.paid.2011.11.007</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Pan, N., Wang, S., Zhao, Y., Lai, H., Qin, K., Li, J., Biswal, B. B., Sweeney, J. A., &amp; Gong, Q. (2021). Brain </a:t>
            </a:r>
            <a:r>
              <a:rPr lang="en-GB" sz="1200" dirty="0" err="1">
                <a:effectLst/>
                <a:latin typeface="Times New Roman" panose="02020603050405020304" pitchFamily="18" charset="0"/>
                <a:ea typeface="Calibri" panose="020F0502020204030204" pitchFamily="34" charset="0"/>
              </a:rPr>
              <a:t>gray</a:t>
            </a:r>
            <a:r>
              <a:rPr lang="en-GB" sz="1200" dirty="0">
                <a:effectLst/>
                <a:latin typeface="Times New Roman" panose="02020603050405020304" pitchFamily="18" charset="0"/>
                <a:ea typeface="Calibri" panose="020F0502020204030204" pitchFamily="34" charset="0"/>
              </a:rPr>
              <a:t> matter structures associated with trait impulsivity: A systematic review and voxel-based meta-analysis. Human Brain Mapping, 42(7), 2214-2235. https://</a:t>
            </a:r>
            <a:r>
              <a:rPr lang="en-GB" sz="1200" dirty="0" err="1">
                <a:effectLst/>
                <a:latin typeface="Times New Roman" panose="02020603050405020304" pitchFamily="18" charset="0"/>
                <a:ea typeface="Calibri" panose="020F0502020204030204" pitchFamily="34" charset="0"/>
              </a:rPr>
              <a:t>doi.org</a:t>
            </a:r>
            <a:r>
              <a:rPr lang="en-GB" sz="1200" dirty="0">
                <a:effectLst/>
                <a:latin typeface="Times New Roman" panose="02020603050405020304" pitchFamily="18" charset="0"/>
                <a:ea typeface="Calibri" panose="020F0502020204030204" pitchFamily="34" charset="0"/>
              </a:rPr>
              <a:t>/10.1002/hbm.25361.</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Park, N., &amp; Lee, H. (2014). Gender differences in social networking on smartphones: A case study of Korean college student smartphone users. International Telecommunications Policy Review, 21(2), 1–18.</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Pawlowski, B., Atwal, R., &amp; Dunbar, R. I. M. (2008). Sex differences in everyday risk-taking </a:t>
            </a:r>
            <a:r>
              <a:rPr lang="en-GB" sz="1200" dirty="0" err="1">
                <a:effectLst/>
                <a:latin typeface="Times New Roman" panose="02020603050405020304" pitchFamily="18" charset="0"/>
                <a:ea typeface="Calibri" panose="020F0502020204030204" pitchFamily="34" charset="0"/>
              </a:rPr>
              <a:t>behavior</a:t>
            </a:r>
            <a:r>
              <a:rPr lang="en-GB" sz="1200" dirty="0">
                <a:effectLst/>
                <a:latin typeface="Times New Roman" panose="02020603050405020304" pitchFamily="18" charset="0"/>
                <a:ea typeface="Calibri" panose="020F0502020204030204" pitchFamily="34" charset="0"/>
              </a:rPr>
              <a:t> in humans. Evolutionary Psychology, 6(1), 29–42. https://</a:t>
            </a:r>
            <a:r>
              <a:rPr lang="en-GB" sz="1200" dirty="0" err="1">
                <a:effectLst/>
                <a:latin typeface="Times New Roman" panose="02020603050405020304" pitchFamily="18" charset="0"/>
                <a:ea typeface="Calibri" panose="020F0502020204030204" pitchFamily="34" charset="0"/>
              </a:rPr>
              <a:t>doi.org</a:t>
            </a:r>
            <a:r>
              <a:rPr lang="en-GB" sz="1200" dirty="0">
                <a:effectLst/>
                <a:latin typeface="Times New Roman" panose="02020603050405020304" pitchFamily="18" charset="0"/>
                <a:ea typeface="Calibri" panose="020F0502020204030204" pitchFamily="34" charset="0"/>
              </a:rPr>
              <a:t>/10.1177/147470490800600104.</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Peterson, M. D. (2007). Affect and Financial Decision-Making: How Neuroscience Can Inform Market Participants. Journal of </a:t>
            </a:r>
            <a:r>
              <a:rPr lang="en-GB" sz="1200" dirty="0" err="1">
                <a:effectLst/>
                <a:latin typeface="Times New Roman" panose="02020603050405020304" pitchFamily="18" charset="0"/>
                <a:ea typeface="Calibri" panose="020F0502020204030204" pitchFamily="34" charset="0"/>
              </a:rPr>
              <a:t>Behavioral</a:t>
            </a:r>
            <a:r>
              <a:rPr lang="en-GB" sz="1200" dirty="0">
                <a:effectLst/>
                <a:latin typeface="Times New Roman" panose="02020603050405020304" pitchFamily="18" charset="0"/>
                <a:ea typeface="Calibri" panose="020F0502020204030204" pitchFamily="34" charset="0"/>
              </a:rPr>
              <a:t> Finance, 8(2), 70-78. https://</a:t>
            </a:r>
            <a:r>
              <a:rPr lang="en-GB" sz="1200" dirty="0" err="1">
                <a:effectLst/>
                <a:latin typeface="Times New Roman" panose="02020603050405020304" pitchFamily="18" charset="0"/>
                <a:ea typeface="Calibri" panose="020F0502020204030204" pitchFamily="34" charset="0"/>
              </a:rPr>
              <a:t>doi.org</a:t>
            </a:r>
            <a:r>
              <a:rPr lang="en-GB" sz="1200" dirty="0">
                <a:effectLst/>
                <a:latin typeface="Times New Roman" panose="02020603050405020304" pitchFamily="18" charset="0"/>
                <a:ea typeface="Calibri" panose="020F0502020204030204" pitchFamily="34" charset="0"/>
              </a:rPr>
              <a:t>/10.1080/15427560701377448.</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Read, D., Loewenstein, G., &amp; Rabin, M. (1999). Choice Bracketing. Journal of Risk and Uncertainty 19, 171–197.</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Sherman, L. E., Payton, A. A., Hernandez, L. M., Greenfield, P. M., &amp; </a:t>
            </a:r>
            <a:r>
              <a:rPr lang="en-GB" sz="1200" dirty="0" err="1">
                <a:effectLst/>
                <a:latin typeface="Times New Roman" panose="02020603050405020304" pitchFamily="18" charset="0"/>
                <a:ea typeface="Calibri" panose="020F0502020204030204" pitchFamily="34" charset="0"/>
              </a:rPr>
              <a:t>Dapretto</a:t>
            </a:r>
            <a:r>
              <a:rPr lang="en-GB" sz="1200" dirty="0">
                <a:effectLst/>
                <a:latin typeface="Times New Roman" panose="02020603050405020304" pitchFamily="18" charset="0"/>
                <a:ea typeface="Calibri" panose="020F0502020204030204" pitchFamily="34" charset="0"/>
              </a:rPr>
              <a:t>, M. (2016). The power of the like in adolescence: Effects of peer influence on neural and </a:t>
            </a:r>
            <a:r>
              <a:rPr lang="en-GB" sz="1200" dirty="0" err="1">
                <a:effectLst/>
                <a:latin typeface="Times New Roman" panose="02020603050405020304" pitchFamily="18" charset="0"/>
                <a:ea typeface="Calibri" panose="020F0502020204030204" pitchFamily="34" charset="0"/>
              </a:rPr>
              <a:t>behavioral</a:t>
            </a:r>
            <a:r>
              <a:rPr lang="en-GB" sz="1200" dirty="0">
                <a:effectLst/>
                <a:latin typeface="Times New Roman" panose="02020603050405020304" pitchFamily="18" charset="0"/>
                <a:ea typeface="Calibri" panose="020F0502020204030204" pitchFamily="34" charset="0"/>
              </a:rPr>
              <a:t> responses to social media. Psychological Science, 27(7), 1027–1035. https://</a:t>
            </a:r>
            <a:r>
              <a:rPr lang="en-GB" sz="1200" dirty="0" err="1">
                <a:effectLst/>
                <a:latin typeface="Times New Roman" panose="02020603050405020304" pitchFamily="18" charset="0"/>
                <a:ea typeface="Calibri" panose="020F0502020204030204" pitchFamily="34" charset="0"/>
              </a:rPr>
              <a:t>doi.org</a:t>
            </a:r>
            <a:r>
              <a:rPr lang="en-GB" sz="1200" dirty="0">
                <a:effectLst/>
                <a:latin typeface="Times New Roman" panose="02020603050405020304" pitchFamily="18" charset="0"/>
                <a:ea typeface="Calibri" panose="020F0502020204030204" pitchFamily="34" charset="0"/>
              </a:rPr>
              <a:t>/10.1177/0956797616645673.</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Sherman, L. E., Greenfield, P. M., Hernandez, L. M., &amp; </a:t>
            </a:r>
            <a:r>
              <a:rPr lang="en-GB" sz="1200" dirty="0" err="1">
                <a:effectLst/>
                <a:latin typeface="Times New Roman" panose="02020603050405020304" pitchFamily="18" charset="0"/>
                <a:ea typeface="Calibri" panose="020F0502020204030204" pitchFamily="34" charset="0"/>
              </a:rPr>
              <a:t>Dapretto</a:t>
            </a:r>
            <a:r>
              <a:rPr lang="en-GB" sz="1200" dirty="0">
                <a:effectLst/>
                <a:latin typeface="Times New Roman" panose="02020603050405020304" pitchFamily="18" charset="0"/>
                <a:ea typeface="Calibri" panose="020F0502020204030204" pitchFamily="34" charset="0"/>
              </a:rPr>
              <a:t>, M. (2018). Peer Influence Via Instagram: Effects on Brain and </a:t>
            </a:r>
            <a:r>
              <a:rPr lang="en-GB" sz="1200" dirty="0" err="1">
                <a:effectLst/>
                <a:latin typeface="Times New Roman" panose="02020603050405020304" pitchFamily="18" charset="0"/>
                <a:ea typeface="Calibri" panose="020F0502020204030204" pitchFamily="34" charset="0"/>
              </a:rPr>
              <a:t>Behavior</a:t>
            </a:r>
            <a:r>
              <a:rPr lang="en-GB" sz="1200" dirty="0">
                <a:effectLst/>
                <a:latin typeface="Times New Roman" panose="02020603050405020304" pitchFamily="18" charset="0"/>
                <a:ea typeface="Calibri" panose="020F0502020204030204" pitchFamily="34" charset="0"/>
              </a:rPr>
              <a:t> in Adolescence and Young Adulthood. Child development, 89(1), 37–47. https://</a:t>
            </a:r>
            <a:r>
              <a:rPr lang="en-GB" sz="1200" dirty="0" err="1">
                <a:effectLst/>
                <a:latin typeface="Times New Roman" panose="02020603050405020304" pitchFamily="18" charset="0"/>
                <a:ea typeface="Calibri" panose="020F0502020204030204" pitchFamily="34" charset="0"/>
              </a:rPr>
              <a:t>doi.org</a:t>
            </a:r>
            <a:r>
              <a:rPr lang="en-GB" sz="1200" dirty="0">
                <a:effectLst/>
                <a:latin typeface="Times New Roman" panose="02020603050405020304" pitchFamily="18" charset="0"/>
                <a:ea typeface="Calibri" panose="020F0502020204030204" pitchFamily="34" charset="0"/>
              </a:rPr>
              <a:t>/10.1111/cdev.12838</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Taylor, L. A., &amp; Creese, I. (2002). Dopamine. In </a:t>
            </a:r>
            <a:r>
              <a:rPr lang="en-GB" sz="1200" dirty="0" err="1">
                <a:effectLst/>
                <a:latin typeface="Times New Roman" panose="02020603050405020304" pitchFamily="18" charset="0"/>
                <a:ea typeface="Calibri" panose="020F0502020204030204" pitchFamily="34" charset="0"/>
              </a:rPr>
              <a:t>Encyclopedia</a:t>
            </a:r>
            <a:r>
              <a:rPr lang="en-GB" sz="1200" dirty="0">
                <a:effectLst/>
                <a:latin typeface="Times New Roman" panose="02020603050405020304" pitchFamily="18" charset="0"/>
                <a:ea typeface="Calibri" panose="020F0502020204030204" pitchFamily="34" charset="0"/>
              </a:rPr>
              <a:t> of the human brain (pp. 115-122). Elsevier. https://</a:t>
            </a:r>
            <a:r>
              <a:rPr lang="en-GB" sz="1200" dirty="0" err="1">
                <a:effectLst/>
                <a:latin typeface="Times New Roman" panose="02020603050405020304" pitchFamily="18" charset="0"/>
                <a:ea typeface="Calibri" panose="020F0502020204030204" pitchFamily="34" charset="0"/>
              </a:rPr>
              <a:t>doi.org</a:t>
            </a:r>
            <a:r>
              <a:rPr lang="en-GB" sz="1200" dirty="0">
                <a:effectLst/>
                <a:latin typeface="Times New Roman" panose="02020603050405020304" pitchFamily="18" charset="0"/>
                <a:ea typeface="Calibri" panose="020F0502020204030204" pitchFamily="34" charset="0"/>
              </a:rPr>
              <a:t>/10.1016/B0-12-227210-2/00122-9.</a:t>
            </a:r>
          </a:p>
          <a:p>
            <a:pPr algn="just">
              <a:lnSpc>
                <a:spcPct val="120000"/>
              </a:lnSpc>
              <a:spcBef>
                <a:spcPts val="0"/>
              </a:spcBef>
            </a:pPr>
            <a:endParaRPr lang="en-GB" sz="1200" dirty="0">
              <a:effectLst/>
              <a:latin typeface="Times New Roman" panose="02020603050405020304" pitchFamily="18" charset="0"/>
              <a:ea typeface="Calibri" panose="020F0502020204030204" pitchFamily="34" charset="0"/>
            </a:endParaRPr>
          </a:p>
          <a:p>
            <a:pPr algn="just">
              <a:lnSpc>
                <a:spcPct val="120000"/>
              </a:lnSpc>
              <a:spcBef>
                <a:spcPts val="0"/>
              </a:spcBef>
            </a:pPr>
            <a:endParaRPr lang="en-IT" sz="12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997533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FB3AF-AFB1-621F-02FA-A07C5C71AA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8E1823-93BA-9EB1-0A5E-1129A5449AA0}"/>
              </a:ext>
            </a:extLst>
          </p:cNvPr>
          <p:cNvSpPr>
            <a:spLocks noGrp="1"/>
          </p:cNvSpPr>
          <p:nvPr>
            <p:ph idx="1"/>
          </p:nvPr>
        </p:nvSpPr>
        <p:spPr>
          <a:xfrm>
            <a:off x="411117" y="1270000"/>
            <a:ext cx="8596668" cy="3880773"/>
          </a:xfrm>
        </p:spPr>
        <p:txBody>
          <a:bodyPr>
            <a:noAutofit/>
          </a:bodyPr>
          <a:lstStyle/>
          <a:p>
            <a:pPr algn="just">
              <a:lnSpc>
                <a:spcPct val="120000"/>
              </a:lnSpc>
              <a:spcBef>
                <a:spcPts val="0"/>
              </a:spcBef>
            </a:pPr>
            <a:r>
              <a:rPr lang="en-GB" sz="1200" dirty="0" err="1">
                <a:effectLst/>
                <a:latin typeface="Times New Roman" panose="02020603050405020304" pitchFamily="18" charset="0"/>
                <a:ea typeface="Calibri" panose="020F0502020204030204" pitchFamily="34" charset="0"/>
              </a:rPr>
              <a:t>Turel</a:t>
            </a:r>
            <a:r>
              <a:rPr lang="en-GB" sz="1200" dirty="0">
                <a:effectLst/>
                <a:latin typeface="Times New Roman" panose="02020603050405020304" pitchFamily="18" charset="0"/>
                <a:ea typeface="Calibri" panose="020F0502020204030204" pitchFamily="34" charset="0"/>
              </a:rPr>
              <a:t>, O., He, Q., Xue, G., Xiao, L., &amp; Bechara, A. (2014). Examination of neural systems sub-serving Facebook "addiction". Psychological Reports, 115, 675-95. https://</a:t>
            </a:r>
            <a:r>
              <a:rPr lang="en-GB" sz="1200" dirty="0" err="1">
                <a:effectLst/>
                <a:latin typeface="Times New Roman" panose="02020603050405020304" pitchFamily="18" charset="0"/>
                <a:ea typeface="Calibri" panose="020F0502020204030204" pitchFamily="34" charset="0"/>
              </a:rPr>
              <a:t>doi.org</a:t>
            </a:r>
            <a:r>
              <a:rPr lang="en-GB" sz="1200" dirty="0">
                <a:effectLst/>
                <a:latin typeface="Times New Roman" panose="02020603050405020304" pitchFamily="18" charset="0"/>
                <a:ea typeface="Calibri" panose="020F0502020204030204" pitchFamily="34" charset="0"/>
              </a:rPr>
              <a:t>/10.2466/18.PR0.115c31z8.</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Wang, Y., Peng, X., &amp; Hu, X. (2022). Investigating the Neural Bases of Risky Decision Making Using Multi-Voxel Pattern Analysis. Brain Sciences, 12(11), 1488. https://</a:t>
            </a:r>
            <a:r>
              <a:rPr lang="en-GB" sz="1200" dirty="0" err="1">
                <a:effectLst/>
                <a:latin typeface="Times New Roman" panose="02020603050405020304" pitchFamily="18" charset="0"/>
                <a:ea typeface="Calibri" panose="020F0502020204030204" pitchFamily="34" charset="0"/>
              </a:rPr>
              <a:t>doi.org</a:t>
            </a:r>
            <a:r>
              <a:rPr lang="en-GB" sz="1200" dirty="0">
                <a:effectLst/>
                <a:latin typeface="Times New Roman" panose="02020603050405020304" pitchFamily="18" charset="0"/>
                <a:ea typeface="Calibri" panose="020F0502020204030204" pitchFamily="34" charset="0"/>
              </a:rPr>
              <a:t>/10.3390/brainsci12111488</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Weber, E. U., </a:t>
            </a:r>
            <a:r>
              <a:rPr lang="en-GB" sz="1200" dirty="0" err="1">
                <a:effectLst/>
                <a:latin typeface="Times New Roman" panose="02020603050405020304" pitchFamily="18" charset="0"/>
                <a:ea typeface="Calibri" panose="020F0502020204030204" pitchFamily="34" charset="0"/>
              </a:rPr>
              <a:t>Blais</a:t>
            </a:r>
            <a:r>
              <a:rPr lang="en-GB" sz="1200" dirty="0">
                <a:effectLst/>
                <a:latin typeface="Times New Roman" panose="02020603050405020304" pitchFamily="18" charset="0"/>
                <a:ea typeface="Calibri" panose="020F0502020204030204" pitchFamily="34" charset="0"/>
              </a:rPr>
              <a:t>, A.-R., &amp; Betz, N. E. (2002). A domain-specific risk-attitude scale: Measuring risk perceptions and risk </a:t>
            </a:r>
            <a:r>
              <a:rPr lang="en-GB" sz="1200" dirty="0" err="1">
                <a:effectLst/>
                <a:latin typeface="Times New Roman" panose="02020603050405020304" pitchFamily="18" charset="0"/>
                <a:ea typeface="Calibri" panose="020F0502020204030204" pitchFamily="34" charset="0"/>
              </a:rPr>
              <a:t>behaviors</a:t>
            </a:r>
            <a:r>
              <a:rPr lang="en-GB" sz="1200" dirty="0">
                <a:effectLst/>
                <a:latin typeface="Times New Roman" panose="02020603050405020304" pitchFamily="18" charset="0"/>
                <a:ea typeface="Calibri" panose="020F0502020204030204" pitchFamily="34" charset="0"/>
              </a:rPr>
              <a:t>. Journal of </a:t>
            </a:r>
            <a:r>
              <a:rPr lang="en-GB" sz="1200" dirty="0" err="1">
                <a:effectLst/>
                <a:latin typeface="Times New Roman" panose="02020603050405020304" pitchFamily="18" charset="0"/>
                <a:ea typeface="Calibri" panose="020F0502020204030204" pitchFamily="34" charset="0"/>
              </a:rPr>
              <a:t>Behavioral</a:t>
            </a:r>
            <a:r>
              <a:rPr lang="en-GB" sz="1200" dirty="0">
                <a:effectLst/>
                <a:latin typeface="Times New Roman" panose="02020603050405020304" pitchFamily="18" charset="0"/>
                <a:ea typeface="Calibri" panose="020F0502020204030204" pitchFamily="34" charset="0"/>
              </a:rPr>
              <a:t> Decision Making, 15(4), 263-290. https://</a:t>
            </a:r>
            <a:r>
              <a:rPr lang="en-GB" sz="1200" dirty="0" err="1">
                <a:effectLst/>
                <a:latin typeface="Times New Roman" panose="02020603050405020304" pitchFamily="18" charset="0"/>
                <a:ea typeface="Calibri" panose="020F0502020204030204" pitchFamily="34" charset="0"/>
              </a:rPr>
              <a:t>doi.org</a:t>
            </a:r>
            <a:r>
              <a:rPr lang="en-GB" sz="1200" dirty="0">
                <a:effectLst/>
                <a:latin typeface="Times New Roman" panose="02020603050405020304" pitchFamily="18" charset="0"/>
                <a:ea typeface="Calibri" panose="020F0502020204030204" pitchFamily="34" charset="0"/>
              </a:rPr>
              <a:t>/10.1002/bdm.414</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Whelan, E., Islam, N., &amp; Brooks, S. (2017). Cognitive control and social media overload. AIS Electronic Library (</a:t>
            </a:r>
            <a:r>
              <a:rPr lang="en-GB" sz="1200" dirty="0" err="1">
                <a:effectLst/>
                <a:latin typeface="Times New Roman" panose="02020603050405020304" pitchFamily="18" charset="0"/>
                <a:ea typeface="Calibri" panose="020F0502020204030204" pitchFamily="34" charset="0"/>
              </a:rPr>
              <a:t>AISeL</a:t>
            </a:r>
            <a:r>
              <a:rPr lang="en-GB" sz="1200" dirty="0">
                <a:effectLst/>
                <a:latin typeface="Times New Roman" panose="02020603050405020304" pitchFamily="18" charset="0"/>
                <a:ea typeface="Calibri" panose="020F0502020204030204" pitchFamily="34" charset="0"/>
              </a:rPr>
              <a:t>).</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Wilmer, H. H., Sherman, L. E., &amp; </a:t>
            </a:r>
            <a:r>
              <a:rPr lang="en-GB" sz="1200" dirty="0" err="1">
                <a:effectLst/>
                <a:latin typeface="Times New Roman" panose="02020603050405020304" pitchFamily="18" charset="0"/>
                <a:ea typeface="Calibri" panose="020F0502020204030204" pitchFamily="34" charset="0"/>
              </a:rPr>
              <a:t>Chein</a:t>
            </a:r>
            <a:r>
              <a:rPr lang="en-GB" sz="1200" dirty="0">
                <a:effectLst/>
                <a:latin typeface="Times New Roman" panose="02020603050405020304" pitchFamily="18" charset="0"/>
                <a:ea typeface="Calibri" panose="020F0502020204030204" pitchFamily="34" charset="0"/>
              </a:rPr>
              <a:t>, J. M. (2017). Smartphones and Cognition: A Review of Research Exploring the Links between Mobile Technology Habits and Cognitive Functioning. Frontiers in Psychology, 8, 605. https://</a:t>
            </a:r>
            <a:r>
              <a:rPr lang="en-GB" sz="1200" dirty="0" err="1">
                <a:effectLst/>
                <a:latin typeface="Times New Roman" panose="02020603050405020304" pitchFamily="18" charset="0"/>
                <a:ea typeface="Calibri" panose="020F0502020204030204" pitchFamily="34" charset="0"/>
              </a:rPr>
              <a:t>doi.org</a:t>
            </a:r>
            <a:r>
              <a:rPr lang="en-GB" sz="1200" dirty="0">
                <a:effectLst/>
                <a:latin typeface="Times New Roman" panose="02020603050405020304" pitchFamily="18" charset="0"/>
                <a:ea typeface="Calibri" panose="020F0502020204030204" pitchFamily="34" charset="0"/>
              </a:rPr>
              <a:t>/10.3389/fpsyg.2017.00605.</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Wilson, M., &amp; Daly, M. (1985). Competitiveness, risk taking, and violence: The young male syndrome. Ethology &amp; Sociobiology, 6(1), 59–73. https://</a:t>
            </a:r>
            <a:r>
              <a:rPr lang="en-GB" sz="1200" dirty="0" err="1">
                <a:effectLst/>
                <a:latin typeface="Times New Roman" panose="02020603050405020304" pitchFamily="18" charset="0"/>
                <a:ea typeface="Calibri" panose="020F0502020204030204" pitchFamily="34" charset="0"/>
              </a:rPr>
              <a:t>doi.org</a:t>
            </a:r>
            <a:r>
              <a:rPr lang="en-GB" sz="1200" dirty="0">
                <a:effectLst/>
                <a:latin typeface="Times New Roman" panose="02020603050405020304" pitchFamily="18" charset="0"/>
                <a:ea typeface="Calibri" panose="020F0502020204030204" pitchFamily="34" charset="0"/>
              </a:rPr>
              <a:t>/10.1016/0162-3095(85)90041-X.</a:t>
            </a:r>
          </a:p>
          <a:p>
            <a:pPr algn="just">
              <a:lnSpc>
                <a:spcPct val="120000"/>
              </a:lnSpc>
              <a:spcBef>
                <a:spcPts val="0"/>
              </a:spcBef>
            </a:pPr>
            <a:r>
              <a:rPr lang="en-GB" sz="1200" dirty="0">
                <a:effectLst/>
                <a:latin typeface="Times New Roman" panose="02020603050405020304" pitchFamily="18" charset="0"/>
                <a:ea typeface="Calibri" panose="020F0502020204030204" pitchFamily="34" charset="0"/>
              </a:rPr>
              <a:t>Yamaguchi, M., &amp; Nishimura, A. (2019). Modulating proactive cognitive control by reward: Differential anticipatory effects of performance-contingent and non-contingent rewards. Psychological Research, 258-274. </a:t>
            </a:r>
          </a:p>
          <a:p>
            <a:pPr algn="just">
              <a:lnSpc>
                <a:spcPct val="120000"/>
              </a:lnSpc>
              <a:spcBef>
                <a:spcPts val="0"/>
              </a:spcBef>
            </a:pPr>
            <a:endParaRPr lang="en-IT" sz="12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327319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4E8DF-3DEC-B1AC-8D22-7066D4EB16B8}"/>
              </a:ext>
            </a:extLst>
          </p:cNvPr>
          <p:cNvSpPr>
            <a:spLocks noGrp="1"/>
          </p:cNvSpPr>
          <p:nvPr>
            <p:ph type="title"/>
          </p:nvPr>
        </p:nvSpPr>
        <p:spPr>
          <a:xfrm>
            <a:off x="677334" y="609600"/>
            <a:ext cx="5222281" cy="1320800"/>
          </a:xfrm>
        </p:spPr>
        <p:txBody>
          <a:bodyPr>
            <a:normAutofit/>
          </a:bodyPr>
          <a:lstStyle/>
          <a:p>
            <a:r>
              <a:rPr lang="en-IT" dirty="0"/>
              <a:t>Decision Making – Prospect Theory</a:t>
            </a:r>
          </a:p>
        </p:txBody>
      </p:sp>
      <p:sp>
        <p:nvSpPr>
          <p:cNvPr id="13" name="Isosceles Triangle 8">
            <a:extLst>
              <a:ext uri="{FF2B5EF4-FFF2-40B4-BE49-F238E27FC236}">
                <a16:creationId xmlns:a16="http://schemas.microsoft.com/office/drawing/2014/main" id="{82FCA8AA-470A-46EF-AC08-74C610468F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T"/>
          </a:p>
        </p:txBody>
      </p:sp>
      <p:sp>
        <p:nvSpPr>
          <p:cNvPr id="3" name="Content Placeholder 2">
            <a:extLst>
              <a:ext uri="{FF2B5EF4-FFF2-40B4-BE49-F238E27FC236}">
                <a16:creationId xmlns:a16="http://schemas.microsoft.com/office/drawing/2014/main" id="{EAC8656F-4230-2AFD-AC1D-737841F013B4}"/>
              </a:ext>
            </a:extLst>
          </p:cNvPr>
          <p:cNvSpPr>
            <a:spLocks noGrp="1"/>
          </p:cNvSpPr>
          <p:nvPr>
            <p:ph idx="1"/>
          </p:nvPr>
        </p:nvSpPr>
        <p:spPr>
          <a:xfrm>
            <a:off x="681001" y="2160589"/>
            <a:ext cx="5211607" cy="3880773"/>
          </a:xfrm>
        </p:spPr>
        <p:txBody>
          <a:bodyPr>
            <a:normAutofit fontScale="92500"/>
          </a:bodyPr>
          <a:lstStyle/>
          <a:p>
            <a:r>
              <a:rPr lang="en-GB" b="1" dirty="0" err="1">
                <a:latin typeface="Times New Roman" panose="02020603050405020304" pitchFamily="18" charset="0"/>
                <a:cs typeface="Times New Roman" panose="02020603050405020304" pitchFamily="18" charset="0"/>
              </a:rPr>
              <a:t>Behavioral</a:t>
            </a:r>
            <a:r>
              <a:rPr lang="en-GB" b="1" dirty="0">
                <a:latin typeface="Times New Roman" panose="02020603050405020304" pitchFamily="18" charset="0"/>
                <a:cs typeface="Times New Roman" panose="02020603050405020304" pitchFamily="18" charset="0"/>
              </a:rPr>
              <a:t> economic theory </a:t>
            </a:r>
            <a:r>
              <a:rPr lang="en-GB" dirty="0">
                <a:latin typeface="Times New Roman" panose="02020603050405020304" pitchFamily="18" charset="0"/>
                <a:cs typeface="Times New Roman" panose="02020603050405020304" pitchFamily="18" charset="0"/>
              </a:rPr>
              <a:t>developed by Daniel Kahneman and Amos Tversky in 1979</a:t>
            </a:r>
            <a:endParaRPr lang="en-GB" b="1" dirty="0">
              <a:latin typeface="Times New Roman" panose="02020603050405020304" pitchFamily="18" charset="0"/>
              <a:cs typeface="Times New Roman" panose="02020603050405020304" pitchFamily="18" charset="0"/>
            </a:endParaRPr>
          </a:p>
          <a:p>
            <a:r>
              <a:rPr lang="en-GB" b="1" dirty="0">
                <a:latin typeface="Times New Roman" panose="02020603050405020304" pitchFamily="18" charset="0"/>
                <a:cs typeface="Times New Roman" panose="02020603050405020304" pitchFamily="18" charset="0"/>
              </a:rPr>
              <a:t>Evaluation phase </a:t>
            </a:r>
          </a:p>
          <a:p>
            <a:pPr lvl="1"/>
            <a:r>
              <a:rPr lang="en-GB" b="1" dirty="0">
                <a:latin typeface="Times New Roman" panose="02020603050405020304" pitchFamily="18" charset="0"/>
                <a:cs typeface="Times New Roman" panose="02020603050405020304" pitchFamily="18" charset="0"/>
              </a:rPr>
              <a:t>Value Function</a:t>
            </a:r>
            <a:r>
              <a:rPr lang="en-GB" dirty="0">
                <a:latin typeface="Times New Roman" panose="02020603050405020304" pitchFamily="18" charset="0"/>
                <a:cs typeface="Times New Roman" panose="02020603050405020304" pitchFamily="18" charset="0"/>
              </a:rPr>
              <a:t>: concave for gains and convex for losses, steeper for losses than for gains.</a:t>
            </a:r>
          </a:p>
          <a:p>
            <a:pPr lvl="1"/>
            <a:r>
              <a:rPr lang="en-GB" b="1" dirty="0">
                <a:latin typeface="Times New Roman" panose="02020603050405020304" pitchFamily="18" charset="0"/>
                <a:cs typeface="Times New Roman" panose="02020603050405020304" pitchFamily="18" charset="0"/>
              </a:rPr>
              <a:t>Reference Point</a:t>
            </a:r>
            <a:r>
              <a:rPr lang="en-GB" dirty="0">
                <a:latin typeface="Times New Roman" panose="02020603050405020304" pitchFamily="18" charset="0"/>
                <a:cs typeface="Times New Roman" panose="02020603050405020304" pitchFamily="18" charset="0"/>
              </a:rPr>
              <a:t>: People evaluate outcomes relative to a reference point, rather than in absolute terms. The reference point is often the status quo or an expectation</a:t>
            </a:r>
          </a:p>
          <a:p>
            <a:pPr lvl="1"/>
            <a:r>
              <a:rPr lang="en-GB" b="1" dirty="0">
                <a:latin typeface="Times New Roman" panose="02020603050405020304" pitchFamily="18" charset="0"/>
                <a:cs typeface="Times New Roman" panose="02020603050405020304" pitchFamily="18" charset="0"/>
              </a:rPr>
              <a:t>Probability Weighting</a:t>
            </a:r>
            <a:r>
              <a:rPr lang="en-GB" dirty="0">
                <a:latin typeface="Times New Roman" panose="02020603050405020304" pitchFamily="18" charset="0"/>
                <a:cs typeface="Times New Roman" panose="02020603050405020304" pitchFamily="18" charset="0"/>
              </a:rPr>
              <a:t>: overestimation of small probabilities and underestimation of large probabilities. </a:t>
            </a:r>
          </a:p>
          <a:p>
            <a:pPr lvl="1"/>
            <a:r>
              <a:rPr lang="en-GB" b="1" dirty="0">
                <a:latin typeface="Times New Roman" panose="02020603050405020304" pitchFamily="18" charset="0"/>
                <a:cs typeface="Times New Roman" panose="02020603050405020304" pitchFamily="18" charset="0"/>
              </a:rPr>
              <a:t>Framing Effects</a:t>
            </a:r>
            <a:r>
              <a:rPr lang="en-GB" dirty="0">
                <a:latin typeface="Times New Roman" panose="02020603050405020304" pitchFamily="18" charset="0"/>
                <a:cs typeface="Times New Roman" panose="02020603050405020304" pitchFamily="18" charset="0"/>
              </a:rPr>
              <a:t>: The way choices are presented (framed) can significantly affect decisions. </a:t>
            </a:r>
            <a:endParaRPr lang="en-GB" b="1" dirty="0">
              <a:latin typeface="Times New Roman" panose="02020603050405020304" pitchFamily="18" charset="0"/>
              <a:cs typeface="Times New Roman" panose="02020603050405020304" pitchFamily="18" charset="0"/>
            </a:endParaRPr>
          </a:p>
          <a:p>
            <a:endParaRPr lang="en-IT" dirty="0"/>
          </a:p>
        </p:txBody>
      </p:sp>
      <p:pic>
        <p:nvPicPr>
          <p:cNvPr id="6" name="Picture 5" descr="Slika, ki vsebuje besede besedilo, vrstica, diagram, grafični prikaz&#10;&#10;Opis je samodejno ustvarjen">
            <a:extLst>
              <a:ext uri="{FF2B5EF4-FFF2-40B4-BE49-F238E27FC236}">
                <a16:creationId xmlns:a16="http://schemas.microsoft.com/office/drawing/2014/main" id="{6761E70B-D253-518E-A495-8470DE70A1C6}"/>
              </a:ext>
            </a:extLst>
          </p:cNvPr>
          <p:cNvPicPr>
            <a:picLocks noChangeAspect="1"/>
          </p:cNvPicPr>
          <p:nvPr/>
        </p:nvPicPr>
        <p:blipFill rotWithShape="1">
          <a:blip r:embed="rId3"/>
          <a:srcRect t="3223" r="-1" b="13859"/>
          <a:stretch/>
        </p:blipFill>
        <p:spPr bwMode="auto">
          <a:xfrm>
            <a:off x="6288680" y="3183341"/>
            <a:ext cx="3144597" cy="2601747"/>
          </a:xfrm>
          <a:prstGeom prst="rect">
            <a:avLst/>
          </a:prstGeom>
          <a:extLst>
            <a:ext uri="{53640926-AAD7-44D8-BBD7-CCE9431645EC}">
              <a14:shadowObscured xmlns:a14="http://schemas.microsoft.com/office/drawing/2010/main"/>
            </a:ext>
          </a:extLst>
        </p:spPr>
      </p:pic>
      <p:pic>
        <p:nvPicPr>
          <p:cNvPr id="8" name="Picture 7" descr="Slika, ki vsebuje besede vrstica, diagram&#10;&#10;Opis je samhypotetical value function&#10;odejno ustvarjen">
            <a:extLst>
              <a:ext uri="{FF2B5EF4-FFF2-40B4-BE49-F238E27FC236}">
                <a16:creationId xmlns:a16="http://schemas.microsoft.com/office/drawing/2014/main" id="{3FD1588A-A833-EB19-F72A-5726870F8F4B}"/>
              </a:ext>
            </a:extLst>
          </p:cNvPr>
          <p:cNvPicPr>
            <a:picLocks noChangeAspect="1"/>
          </p:cNvPicPr>
          <p:nvPr/>
        </p:nvPicPr>
        <p:blipFill rotWithShape="1">
          <a:blip r:embed="rId4"/>
          <a:srcRect l="4404" r="5244" b="-6"/>
          <a:stretch/>
        </p:blipFill>
        <p:spPr bwMode="auto">
          <a:xfrm>
            <a:off x="6288681" y="464735"/>
            <a:ext cx="3144597" cy="2601746"/>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433187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4E8DF-3DEC-B1AC-8D22-7066D4EB16B8}"/>
              </a:ext>
            </a:extLst>
          </p:cNvPr>
          <p:cNvSpPr>
            <a:spLocks noGrp="1"/>
          </p:cNvSpPr>
          <p:nvPr>
            <p:ph type="title"/>
          </p:nvPr>
        </p:nvSpPr>
        <p:spPr>
          <a:xfrm>
            <a:off x="677334" y="609600"/>
            <a:ext cx="8596668" cy="1320800"/>
          </a:xfrm>
        </p:spPr>
        <p:txBody>
          <a:bodyPr anchor="t">
            <a:normAutofit/>
          </a:bodyPr>
          <a:lstStyle/>
          <a:p>
            <a:r>
              <a:rPr lang="en-IT"/>
              <a:t>Decision Making – Prospect Theory</a:t>
            </a:r>
          </a:p>
        </p:txBody>
      </p:sp>
      <p:sp>
        <p:nvSpPr>
          <p:cNvPr id="3" name="Content Placeholder 2">
            <a:extLst>
              <a:ext uri="{FF2B5EF4-FFF2-40B4-BE49-F238E27FC236}">
                <a16:creationId xmlns:a16="http://schemas.microsoft.com/office/drawing/2014/main" id="{EAC8656F-4230-2AFD-AC1D-737841F013B4}"/>
              </a:ext>
            </a:extLst>
          </p:cNvPr>
          <p:cNvSpPr>
            <a:spLocks noGrp="1"/>
          </p:cNvSpPr>
          <p:nvPr>
            <p:ph idx="1"/>
          </p:nvPr>
        </p:nvSpPr>
        <p:spPr>
          <a:xfrm>
            <a:off x="677334" y="2160589"/>
            <a:ext cx="3957349" cy="3880773"/>
          </a:xfrm>
        </p:spPr>
        <p:txBody>
          <a:bodyPr>
            <a:normAutofit/>
          </a:bodyPr>
          <a:lstStyle/>
          <a:p>
            <a:r>
              <a:rPr lang="en-GB" b="1" dirty="0">
                <a:latin typeface="Times New Roman" panose="02020603050405020304" pitchFamily="18" charset="0"/>
                <a:cs typeface="Times New Roman" panose="02020603050405020304" pitchFamily="18" charset="0"/>
              </a:rPr>
              <a:t>Editing phase</a:t>
            </a:r>
          </a:p>
          <a:p>
            <a:pPr lvl="1">
              <a:buFont typeface="+mj-lt"/>
              <a:buAutoNum type="arabicPeriod"/>
            </a:pPr>
            <a:r>
              <a:rPr lang="en-GB" b="1" dirty="0">
                <a:latin typeface="Times New Roman" panose="02020603050405020304" pitchFamily="18" charset="0"/>
                <a:cs typeface="Times New Roman" panose="02020603050405020304" pitchFamily="18" charset="0"/>
              </a:rPr>
              <a:t>Coding</a:t>
            </a:r>
            <a:endParaRPr lang="en-GB" dirty="0">
              <a:latin typeface="Times New Roman" panose="02020603050405020304" pitchFamily="18" charset="0"/>
              <a:cs typeface="Times New Roman" panose="02020603050405020304" pitchFamily="18" charset="0"/>
            </a:endParaRPr>
          </a:p>
          <a:p>
            <a:pPr lvl="1">
              <a:buFont typeface="+mj-lt"/>
              <a:buAutoNum type="arabicPeriod"/>
            </a:pPr>
            <a:r>
              <a:rPr lang="en-GB" b="1" dirty="0">
                <a:latin typeface="Times New Roman" panose="02020603050405020304" pitchFamily="18" charset="0"/>
                <a:cs typeface="Times New Roman" panose="02020603050405020304" pitchFamily="18" charset="0"/>
              </a:rPr>
              <a:t>Simplification</a:t>
            </a:r>
            <a:endParaRPr lang="en-GB" dirty="0">
              <a:latin typeface="Times New Roman" panose="02020603050405020304" pitchFamily="18" charset="0"/>
              <a:cs typeface="Times New Roman" panose="02020603050405020304" pitchFamily="18" charset="0"/>
            </a:endParaRPr>
          </a:p>
          <a:p>
            <a:pPr lvl="1">
              <a:buFont typeface="+mj-lt"/>
              <a:buAutoNum type="arabicPeriod"/>
            </a:pPr>
            <a:r>
              <a:rPr lang="en-GB" b="1" dirty="0">
                <a:latin typeface="Times New Roman" panose="02020603050405020304" pitchFamily="18" charset="0"/>
                <a:cs typeface="Times New Roman" panose="02020603050405020304" pitchFamily="18" charset="0"/>
              </a:rPr>
              <a:t>Combining and Segregating</a:t>
            </a:r>
            <a:endParaRPr lang="en-GB" dirty="0">
              <a:latin typeface="Times New Roman" panose="02020603050405020304" pitchFamily="18" charset="0"/>
              <a:cs typeface="Times New Roman" panose="02020603050405020304" pitchFamily="18" charset="0"/>
            </a:endParaRPr>
          </a:p>
          <a:p>
            <a:pPr lvl="1">
              <a:buFont typeface="+mj-lt"/>
              <a:buAutoNum type="arabicPeriod"/>
            </a:pPr>
            <a:r>
              <a:rPr lang="en-GB" b="1" dirty="0">
                <a:latin typeface="Times New Roman" panose="02020603050405020304" pitchFamily="18" charset="0"/>
                <a:cs typeface="Times New Roman" panose="02020603050405020304" pitchFamily="18" charset="0"/>
              </a:rPr>
              <a:t>Detection of Dominance</a:t>
            </a:r>
            <a:endParaRPr lang="en-IT" dirty="0"/>
          </a:p>
        </p:txBody>
      </p:sp>
      <p:pic>
        <p:nvPicPr>
          <p:cNvPr id="1026" name="Picture 2" descr="decision making, prospect theory, abstract, white background, editing phase">
            <a:extLst>
              <a:ext uri="{FF2B5EF4-FFF2-40B4-BE49-F238E27FC236}">
                <a16:creationId xmlns:a16="http://schemas.microsoft.com/office/drawing/2014/main" id="{A671F8A3-F116-7230-58EE-FD12C0BA05A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5300"/>
                    </a14:imgEffect>
                    <a14:imgEffect>
                      <a14:brightnessContrast bright="20000"/>
                    </a14:imgEffect>
                  </a14:imgLayer>
                </a14:imgProps>
              </a:ext>
              <a:ext uri="{28A0092B-C50C-407E-A947-70E740481C1C}">
                <a14:useLocalDpi xmlns:a14="http://schemas.microsoft.com/office/drawing/2010/main" val="0"/>
              </a:ext>
            </a:extLst>
          </a:blip>
          <a:srcRect t="7367" r="3" b="4701"/>
          <a:stretch/>
        </p:blipFill>
        <p:spPr bwMode="auto">
          <a:xfrm>
            <a:off x="4857451" y="2159331"/>
            <a:ext cx="4415050" cy="3882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657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5DB2-3A6A-FE94-A2C7-F427C6DCA599}"/>
              </a:ext>
            </a:extLst>
          </p:cNvPr>
          <p:cNvSpPr>
            <a:spLocks noGrp="1"/>
          </p:cNvSpPr>
          <p:nvPr>
            <p:ph type="title"/>
          </p:nvPr>
        </p:nvSpPr>
        <p:spPr>
          <a:xfrm>
            <a:off x="677334" y="609600"/>
            <a:ext cx="8596668" cy="1320800"/>
          </a:xfrm>
        </p:spPr>
        <p:txBody>
          <a:bodyPr anchor="t">
            <a:normAutofit/>
          </a:bodyPr>
          <a:lstStyle/>
          <a:p>
            <a:r>
              <a:rPr lang="en-IT" dirty="0"/>
              <a:t>Cogntive control</a:t>
            </a:r>
          </a:p>
        </p:txBody>
      </p:sp>
      <p:sp>
        <p:nvSpPr>
          <p:cNvPr id="3" name="Content Placeholder 2">
            <a:extLst>
              <a:ext uri="{FF2B5EF4-FFF2-40B4-BE49-F238E27FC236}">
                <a16:creationId xmlns:a16="http://schemas.microsoft.com/office/drawing/2014/main" id="{CB043558-D7D7-BBF9-E5BE-25612EDFB284}"/>
              </a:ext>
            </a:extLst>
          </p:cNvPr>
          <p:cNvSpPr>
            <a:spLocks noGrp="1"/>
          </p:cNvSpPr>
          <p:nvPr>
            <p:ph idx="1"/>
          </p:nvPr>
        </p:nvSpPr>
        <p:spPr>
          <a:xfrm>
            <a:off x="677334" y="2160590"/>
            <a:ext cx="5982546" cy="3701270"/>
          </a:xfrm>
        </p:spPr>
        <p:txBody>
          <a:bodyPr>
            <a:normAutofit fontScale="85000" lnSpcReduction="20000"/>
          </a:bodyPr>
          <a:lstStyle/>
          <a:p>
            <a:r>
              <a:rPr lang="en-GB" dirty="0">
                <a:effectLst/>
                <a:latin typeface="Times New Roman" panose="02020603050405020304" pitchFamily="18" charset="0"/>
                <a:ea typeface="Calibri" panose="020F0502020204030204" pitchFamily="34" charset="0"/>
                <a:cs typeface="Arial" panose="020B0604020202020204" pitchFamily="34" charset="0"/>
              </a:rPr>
              <a:t>Cognitive control enables:</a:t>
            </a:r>
          </a:p>
          <a:p>
            <a:pPr lvl="1"/>
            <a:r>
              <a:rPr lang="en-GB" dirty="0">
                <a:effectLst/>
                <a:latin typeface="Times New Roman" panose="02020603050405020304" pitchFamily="18" charset="0"/>
                <a:ea typeface="Calibri" panose="020F0502020204030204" pitchFamily="34" charset="0"/>
                <a:cs typeface="Arial" panose="020B0604020202020204" pitchFamily="34" charset="0"/>
              </a:rPr>
              <a:t> problem-solving,</a:t>
            </a:r>
          </a:p>
          <a:p>
            <a:pPr lvl="1"/>
            <a:r>
              <a:rPr lang="en-GB" dirty="0">
                <a:effectLst/>
                <a:latin typeface="Times New Roman" panose="02020603050405020304" pitchFamily="18" charset="0"/>
                <a:ea typeface="Calibri" panose="020F0502020204030204" pitchFamily="34" charset="0"/>
                <a:cs typeface="Arial" panose="020B0604020202020204" pitchFamily="34" charset="0"/>
              </a:rPr>
              <a:t>decision-making, </a:t>
            </a:r>
          </a:p>
          <a:p>
            <a:pPr lvl="1"/>
            <a:r>
              <a:rPr lang="en-GB" dirty="0">
                <a:effectLst/>
                <a:latin typeface="Times New Roman" panose="02020603050405020304" pitchFamily="18" charset="0"/>
                <a:ea typeface="Calibri" panose="020F0502020204030204" pitchFamily="34" charset="0"/>
                <a:cs typeface="Arial" panose="020B0604020202020204" pitchFamily="34" charset="0"/>
              </a:rPr>
              <a:t>maintaining information, </a:t>
            </a:r>
          </a:p>
          <a:p>
            <a:pPr lvl="1"/>
            <a:r>
              <a:rPr lang="en-GB" dirty="0">
                <a:effectLst/>
                <a:latin typeface="Times New Roman" panose="02020603050405020304" pitchFamily="18" charset="0"/>
                <a:ea typeface="Calibri" panose="020F0502020204030204" pitchFamily="34" charset="0"/>
                <a:cs typeface="Arial" panose="020B0604020202020204" pitchFamily="34" charset="0"/>
              </a:rPr>
              <a:t>suppressing habitual </a:t>
            </a:r>
            <a:r>
              <a:rPr lang="en-GB" dirty="0" err="1">
                <a:effectLst/>
                <a:latin typeface="Times New Roman" panose="02020603050405020304" pitchFamily="18" charset="0"/>
                <a:ea typeface="Calibri" panose="020F0502020204030204" pitchFamily="34" charset="0"/>
                <a:cs typeface="Arial" panose="020B0604020202020204" pitchFamily="34" charset="0"/>
              </a:rPr>
              <a:t>behavior</a:t>
            </a:r>
            <a:r>
              <a:rPr lang="en-GB" dirty="0">
                <a:effectLst/>
                <a:latin typeface="Times New Roman" panose="02020603050405020304" pitchFamily="18" charset="0"/>
                <a:ea typeface="Calibri" panose="020F0502020204030204" pitchFamily="34" charset="0"/>
                <a:cs typeface="Arial" panose="020B0604020202020204" pitchFamily="34" charset="0"/>
              </a:rPr>
              <a:t> based on habit. </a:t>
            </a:r>
          </a:p>
          <a:p>
            <a:r>
              <a:rPr lang="en-GB" dirty="0">
                <a:effectLst/>
                <a:latin typeface="Times New Roman" panose="02020603050405020304" pitchFamily="18" charset="0"/>
                <a:ea typeface="Calibri" panose="020F0502020204030204" pitchFamily="34" charset="0"/>
                <a:cs typeface="Arial" panose="020B0604020202020204" pitchFamily="34" charset="0"/>
              </a:rPr>
              <a:t>It is associated with various processes, such as:</a:t>
            </a:r>
          </a:p>
          <a:p>
            <a:pPr lvl="1"/>
            <a:r>
              <a:rPr lang="en-GB" dirty="0">
                <a:effectLst/>
                <a:latin typeface="Times New Roman" panose="02020603050405020304" pitchFamily="18" charset="0"/>
                <a:ea typeface="Calibri" panose="020F0502020204030204" pitchFamily="34" charset="0"/>
                <a:cs typeface="Arial" panose="020B0604020202020204" pitchFamily="34" charset="0"/>
              </a:rPr>
              <a:t> working memory activation, </a:t>
            </a:r>
          </a:p>
          <a:p>
            <a:pPr lvl="1"/>
            <a:r>
              <a:rPr lang="en-GB" dirty="0">
                <a:effectLst/>
                <a:latin typeface="Times New Roman" panose="02020603050405020304" pitchFamily="18" charset="0"/>
                <a:ea typeface="Calibri" panose="020F0502020204030204" pitchFamily="34" charset="0"/>
                <a:cs typeface="Arial" panose="020B0604020202020204" pitchFamily="34" charset="0"/>
              </a:rPr>
              <a:t>problem-solving, </a:t>
            </a:r>
          </a:p>
          <a:p>
            <a:pPr lvl="1"/>
            <a:r>
              <a:rPr lang="en-GB" dirty="0">
                <a:effectLst/>
                <a:latin typeface="Times New Roman" panose="02020603050405020304" pitchFamily="18" charset="0"/>
                <a:ea typeface="Calibri" panose="020F0502020204030204" pitchFamily="34" charset="0"/>
                <a:cs typeface="Arial" panose="020B0604020202020204" pitchFamily="34" charset="0"/>
              </a:rPr>
              <a:t>reasoning, </a:t>
            </a:r>
          </a:p>
          <a:p>
            <a:pPr lvl="1"/>
            <a:r>
              <a:rPr lang="en-GB" dirty="0">
                <a:effectLst/>
                <a:latin typeface="Times New Roman" panose="02020603050405020304" pitchFamily="18" charset="0"/>
                <a:ea typeface="Calibri" panose="020F0502020204030204" pitchFamily="34" charset="0"/>
                <a:cs typeface="Arial" panose="020B0604020202020204" pitchFamily="34" charset="0"/>
              </a:rPr>
              <a:t>goal setting </a:t>
            </a:r>
          </a:p>
          <a:p>
            <a:pPr lvl="1"/>
            <a:r>
              <a:rPr lang="en-GB" dirty="0">
                <a:effectLst/>
                <a:latin typeface="Times New Roman" panose="02020603050405020304" pitchFamily="18" charset="0"/>
                <a:ea typeface="Calibri" panose="020F0502020204030204" pitchFamily="34" charset="0"/>
                <a:cs typeface="Arial" panose="020B0604020202020204" pitchFamily="34" charset="0"/>
              </a:rPr>
              <a:t>execution. </a:t>
            </a:r>
          </a:p>
          <a:p>
            <a:r>
              <a:rPr lang="en-GB" dirty="0">
                <a:latin typeface="Times New Roman" panose="02020603050405020304" pitchFamily="18" charset="0"/>
                <a:cs typeface="Times New Roman" panose="02020603050405020304" pitchFamily="18" charset="0"/>
              </a:rPr>
              <a:t>In financial decision-making, cognitive control impacts risk-taking</a:t>
            </a:r>
          </a:p>
          <a:p>
            <a:endParaRPr lang="en-IT"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6E9B651-A1D1-D025-A915-EB01D8E93015}"/>
              </a:ext>
            </a:extLst>
          </p:cNvPr>
          <p:cNvPicPr>
            <a:picLocks noChangeAspect="1"/>
          </p:cNvPicPr>
          <p:nvPr/>
        </p:nvPicPr>
        <p:blipFill>
          <a:blip r:embed="rId3"/>
          <a:stretch>
            <a:fillRect/>
          </a:stretch>
        </p:blipFill>
        <p:spPr>
          <a:xfrm>
            <a:off x="7135322" y="4537019"/>
            <a:ext cx="2217882" cy="2217882"/>
          </a:xfrm>
          <a:prstGeom prst="rect">
            <a:avLst/>
          </a:prstGeom>
        </p:spPr>
      </p:pic>
      <p:pic>
        <p:nvPicPr>
          <p:cNvPr id="10" name="Picture 9">
            <a:extLst>
              <a:ext uri="{FF2B5EF4-FFF2-40B4-BE49-F238E27FC236}">
                <a16:creationId xmlns:a16="http://schemas.microsoft.com/office/drawing/2014/main" id="{ED1CECE8-DF22-8E7B-96BE-11C0436F7D54}"/>
              </a:ext>
            </a:extLst>
          </p:cNvPr>
          <p:cNvPicPr>
            <a:picLocks noChangeAspect="1"/>
          </p:cNvPicPr>
          <p:nvPr/>
        </p:nvPicPr>
        <p:blipFill>
          <a:blip r:embed="rId4"/>
          <a:stretch>
            <a:fillRect/>
          </a:stretch>
        </p:blipFill>
        <p:spPr>
          <a:xfrm>
            <a:off x="4394228" y="294640"/>
            <a:ext cx="1513812" cy="1513812"/>
          </a:xfrm>
          <a:prstGeom prst="rect">
            <a:avLst/>
          </a:prstGeom>
        </p:spPr>
      </p:pic>
    </p:spTree>
    <p:extLst>
      <p:ext uri="{BB962C8B-B14F-4D97-AF65-F5344CB8AC3E}">
        <p14:creationId xmlns:p14="http://schemas.microsoft.com/office/powerpoint/2010/main" val="404001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0" descr="A brain that represents problem-solving, goal-oriented brain with a white background">
            <a:extLst>
              <a:ext uri="{FF2B5EF4-FFF2-40B4-BE49-F238E27FC236}">
                <a16:creationId xmlns:a16="http://schemas.microsoft.com/office/drawing/2014/main" id="{4625C283-142A-A7DD-D92A-7E2EE32A124F}"/>
              </a:ext>
            </a:extLst>
          </p:cNvPr>
          <p:cNvPicPr>
            <a:picLocks noChangeAspect="1" noChangeArrowheads="1"/>
          </p:cNvPicPr>
          <p:nvPr/>
        </p:nvPicPr>
        <p:blipFill>
          <a:blip r:embed="rId3">
            <a:alphaModFix amt="85000"/>
            <a:extLst>
              <a:ext uri="{BEBA8EAE-BF5A-486C-A8C5-ECC9F3942E4B}">
                <a14:imgProps xmlns:a14="http://schemas.microsoft.com/office/drawing/2010/main">
                  <a14:imgLayer r:embed="rId4">
                    <a14:imgEffect>
                      <a14:sharpenSoften amount="25000"/>
                    </a14:imgEffect>
                    <a14:imgEffect>
                      <a14:colorTemperature colorTemp="5900"/>
                    </a14:imgEffect>
                    <a14:imgEffect>
                      <a14:saturation sat="66000"/>
                    </a14:imgEffect>
                    <a14:imgEffect>
                      <a14:brightnessContrast bright="20000"/>
                    </a14:imgEffect>
                  </a14:imgLayer>
                </a14:imgProps>
              </a:ext>
              <a:ext uri="{28A0092B-C50C-407E-A947-70E740481C1C}">
                <a14:useLocalDpi xmlns:a14="http://schemas.microsoft.com/office/drawing/2010/main" val="0"/>
              </a:ext>
            </a:extLst>
          </a:blip>
          <a:srcRect t="10622" r="-2" b="2809"/>
          <a:stretch/>
        </p:blipFill>
        <p:spPr bwMode="auto">
          <a:xfrm>
            <a:off x="4269854" y="9130"/>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A45DB2-3A6A-FE94-A2C7-F427C6DCA599}"/>
              </a:ext>
            </a:extLst>
          </p:cNvPr>
          <p:cNvSpPr>
            <a:spLocks noGrp="1"/>
          </p:cNvSpPr>
          <p:nvPr>
            <p:ph type="title"/>
          </p:nvPr>
        </p:nvSpPr>
        <p:spPr>
          <a:xfrm>
            <a:off x="677333" y="609600"/>
            <a:ext cx="3851123" cy="1320800"/>
          </a:xfrm>
        </p:spPr>
        <p:txBody>
          <a:bodyPr>
            <a:normAutofit/>
          </a:bodyPr>
          <a:lstStyle/>
          <a:p>
            <a:r>
              <a:rPr lang="en-IT" dirty="0"/>
              <a:t>Cogntive control</a:t>
            </a:r>
          </a:p>
        </p:txBody>
      </p:sp>
      <p:sp>
        <p:nvSpPr>
          <p:cNvPr id="16" name="Content Placeholder 2">
            <a:extLst>
              <a:ext uri="{FF2B5EF4-FFF2-40B4-BE49-F238E27FC236}">
                <a16:creationId xmlns:a16="http://schemas.microsoft.com/office/drawing/2014/main" id="{CB043558-D7D7-BBF9-E5BE-25612EDFB284}"/>
              </a:ext>
            </a:extLst>
          </p:cNvPr>
          <p:cNvSpPr>
            <a:spLocks noGrp="1"/>
          </p:cNvSpPr>
          <p:nvPr>
            <p:ph idx="1"/>
          </p:nvPr>
        </p:nvSpPr>
        <p:spPr>
          <a:xfrm>
            <a:off x="408610" y="1790199"/>
            <a:ext cx="4484975" cy="4458201"/>
          </a:xfrm>
        </p:spPr>
        <p:txBody>
          <a:bodyPr>
            <a:normAutofit/>
          </a:bodyPr>
          <a:lstStyle/>
          <a:p>
            <a:r>
              <a:rPr lang="en-GB" dirty="0"/>
              <a:t>Dysfunction in brain areas responsible for cognitive control can disrupt decision-making. </a:t>
            </a:r>
          </a:p>
          <a:p>
            <a:r>
              <a:rPr lang="en-GB" dirty="0"/>
              <a:t>Decision-making is influenced by two key neural systems: </a:t>
            </a:r>
          </a:p>
          <a:p>
            <a:pPr lvl="1"/>
            <a:r>
              <a:rPr lang="en-GB" b="1" dirty="0"/>
              <a:t>reward approach system</a:t>
            </a:r>
            <a:r>
              <a:rPr lang="en-GB" dirty="0"/>
              <a:t>: system motivates us to take risks by activating dopamine pathways</a:t>
            </a:r>
          </a:p>
          <a:p>
            <a:pPr lvl="1"/>
            <a:r>
              <a:rPr lang="en-GB" dirty="0"/>
              <a:t> l</a:t>
            </a:r>
            <a:r>
              <a:rPr lang="en-GB" b="1" dirty="0"/>
              <a:t>oss avoidance system</a:t>
            </a:r>
            <a:r>
              <a:rPr lang="en-GB" dirty="0"/>
              <a:t>: drives us to avoid risks to prevent potential negative outcomes</a:t>
            </a:r>
            <a:endParaRPr lang="en-IT" dirty="0">
              <a:latin typeface="Times New Roman" panose="02020603050405020304" pitchFamily="18"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05662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272" name="Content Placeholder 2">
            <a:extLst>
              <a:ext uri="{FF2B5EF4-FFF2-40B4-BE49-F238E27FC236}">
                <a16:creationId xmlns:a16="http://schemas.microsoft.com/office/drawing/2014/main" id="{A37FADF7-ECDC-BB42-8835-406FB99C0285}"/>
              </a:ext>
            </a:extLst>
          </p:cNvPr>
          <p:cNvGraphicFramePr>
            <a:graphicFrameLocks noGrp="1"/>
          </p:cNvGraphicFramePr>
          <p:nvPr>
            <p:ph idx="1"/>
            <p:extLst>
              <p:ext uri="{D42A27DB-BD31-4B8C-83A1-F6EECF244321}">
                <p14:modId xmlns:p14="http://schemas.microsoft.com/office/powerpoint/2010/main" val="3113571377"/>
              </p:ext>
            </p:extLst>
          </p:nvPr>
        </p:nvGraphicFramePr>
        <p:xfrm>
          <a:off x="681158" y="2160589"/>
          <a:ext cx="9041962" cy="4438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AAD49107-7764-2A09-96C1-F6C298637DB2}"/>
              </a:ext>
            </a:extLst>
          </p:cNvPr>
          <p:cNvSpPr>
            <a:spLocks noGrp="1"/>
          </p:cNvSpPr>
          <p:nvPr>
            <p:ph type="title"/>
          </p:nvPr>
        </p:nvSpPr>
        <p:spPr>
          <a:xfrm>
            <a:off x="677334" y="609600"/>
            <a:ext cx="8596668" cy="1320800"/>
          </a:xfrm>
        </p:spPr>
        <p:txBody>
          <a:bodyPr>
            <a:normAutofit/>
          </a:bodyPr>
          <a:lstStyle/>
          <a:p>
            <a:r>
              <a:rPr lang="en-IT" dirty="0"/>
              <a:t>Social Media Usage</a:t>
            </a:r>
          </a:p>
        </p:txBody>
      </p:sp>
      <p:pic>
        <p:nvPicPr>
          <p:cNvPr id="9" name="Picture 14" descr="Brain Funny Stress Vector Images (over 130)">
            <a:extLst>
              <a:ext uri="{FF2B5EF4-FFF2-40B4-BE49-F238E27FC236}">
                <a16:creationId xmlns:a16="http://schemas.microsoft.com/office/drawing/2014/main" id="{13AF189B-0B66-CCC0-3BF9-4D0EE142D1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r="1630" b="3"/>
          <a:stretch/>
        </p:blipFill>
        <p:spPr bwMode="auto">
          <a:xfrm>
            <a:off x="7612648" y="2763444"/>
            <a:ext cx="1647676" cy="1616312"/>
          </a:xfrm>
          <a:prstGeom prst="rect">
            <a:avLst/>
          </a:prstGeom>
          <a:noFill/>
          <a:extLst>
            <a:ext uri="{909E8E84-426E-40DD-AFC4-6F175D3DCCD1}">
              <a14:hiddenFill xmlns:a14="http://schemas.microsoft.com/office/drawing/2010/main">
                <a:solidFill>
                  <a:srgbClr val="FFFFFF"/>
                </a:solidFill>
              </a14:hiddenFill>
            </a:ext>
          </a:extLst>
        </p:spPr>
      </p:pic>
      <p:sp>
        <p:nvSpPr>
          <p:cNvPr id="4275" name="Isosceles Triangle 8">
            <a:extLst>
              <a:ext uri="{FF2B5EF4-FFF2-40B4-BE49-F238E27FC236}">
                <a16:creationId xmlns:a16="http://schemas.microsoft.com/office/drawing/2014/main" id="{4AC8188F-6A25-4559-9D97-F4244EFEB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CAD27C59-EEB1-52BF-FC4F-503FB2C15FE7}"/>
              </a:ext>
            </a:extLst>
          </p:cNvPr>
          <p:cNvPicPr>
            <a:picLocks noChangeAspect="1"/>
          </p:cNvPicPr>
          <p:nvPr/>
        </p:nvPicPr>
        <p:blipFill>
          <a:blip r:embed="rId9"/>
          <a:stretch>
            <a:fillRect/>
          </a:stretch>
        </p:blipFill>
        <p:spPr>
          <a:xfrm>
            <a:off x="3331152" y="2947176"/>
            <a:ext cx="1647677" cy="1647677"/>
          </a:xfrm>
          <a:prstGeom prst="rect">
            <a:avLst/>
          </a:prstGeom>
        </p:spPr>
      </p:pic>
      <p:pic>
        <p:nvPicPr>
          <p:cNvPr id="15" name="Picture 14">
            <a:extLst>
              <a:ext uri="{FF2B5EF4-FFF2-40B4-BE49-F238E27FC236}">
                <a16:creationId xmlns:a16="http://schemas.microsoft.com/office/drawing/2014/main" id="{F31CEF50-231E-0C75-C5BA-034894CE0650}"/>
              </a:ext>
            </a:extLst>
          </p:cNvPr>
          <p:cNvPicPr>
            <a:picLocks noChangeAspect="1"/>
          </p:cNvPicPr>
          <p:nvPr/>
        </p:nvPicPr>
        <p:blipFill>
          <a:blip r:embed="rId10"/>
          <a:stretch>
            <a:fillRect/>
          </a:stretch>
        </p:blipFill>
        <p:spPr>
          <a:xfrm>
            <a:off x="5552353" y="2732078"/>
            <a:ext cx="1647676" cy="1647676"/>
          </a:xfrm>
          <a:prstGeom prst="rect">
            <a:avLst/>
          </a:prstGeom>
        </p:spPr>
      </p:pic>
      <p:pic>
        <p:nvPicPr>
          <p:cNvPr id="16" name="Picture 15">
            <a:extLst>
              <a:ext uri="{FF2B5EF4-FFF2-40B4-BE49-F238E27FC236}">
                <a16:creationId xmlns:a16="http://schemas.microsoft.com/office/drawing/2014/main" id="{4573343A-E2A8-C05F-B598-8F569F8D0EB7}"/>
              </a:ext>
            </a:extLst>
          </p:cNvPr>
          <p:cNvPicPr>
            <a:picLocks noChangeAspect="1"/>
          </p:cNvPicPr>
          <p:nvPr/>
        </p:nvPicPr>
        <p:blipFill>
          <a:blip r:embed="rId11"/>
          <a:stretch>
            <a:fillRect/>
          </a:stretch>
        </p:blipFill>
        <p:spPr>
          <a:xfrm>
            <a:off x="914703" y="2732077"/>
            <a:ext cx="1647677" cy="1647677"/>
          </a:xfrm>
          <a:prstGeom prst="rect">
            <a:avLst/>
          </a:prstGeom>
        </p:spPr>
      </p:pic>
    </p:spTree>
    <p:extLst>
      <p:ext uri="{BB962C8B-B14F-4D97-AF65-F5344CB8AC3E}">
        <p14:creationId xmlns:p14="http://schemas.microsoft.com/office/powerpoint/2010/main" val="3597516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AF8EB-1100-2891-EF5C-8BB290F7003A}"/>
              </a:ext>
            </a:extLst>
          </p:cNvPr>
          <p:cNvSpPr>
            <a:spLocks noGrp="1"/>
          </p:cNvSpPr>
          <p:nvPr>
            <p:ph type="title"/>
          </p:nvPr>
        </p:nvSpPr>
        <p:spPr/>
        <p:txBody>
          <a:bodyPr/>
          <a:lstStyle/>
          <a:p>
            <a:r>
              <a:rPr lang="en-IT" dirty="0"/>
              <a:t>Hypothesis </a:t>
            </a:r>
          </a:p>
        </p:txBody>
      </p:sp>
      <p:graphicFrame>
        <p:nvGraphicFramePr>
          <p:cNvPr id="16" name="Content Placeholder 2">
            <a:extLst>
              <a:ext uri="{FF2B5EF4-FFF2-40B4-BE49-F238E27FC236}">
                <a16:creationId xmlns:a16="http://schemas.microsoft.com/office/drawing/2014/main" id="{887B81AA-7A05-8056-B80C-81FA30757E16}"/>
              </a:ext>
            </a:extLst>
          </p:cNvPr>
          <p:cNvGraphicFramePr>
            <a:graphicFrameLocks noGrp="1"/>
          </p:cNvGraphicFramePr>
          <p:nvPr>
            <p:ph idx="1"/>
          </p:nvPr>
        </p:nvGraphicFramePr>
        <p:xfrm>
          <a:off x="954302" y="2367627"/>
          <a:ext cx="8596668" cy="3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42" name="Picture 2" descr="A picture that represents how social media usage influences higher risk-taking. The background needs to be white, colors red and orange. Include icons of popular social media apps, Facebook, Instagram, Twitter. Show a person balancing on top of a stock market graph or dice to represent risk-taking behavior. Make sure the picture is visually engaging and thought-provoking. Needs to have a white background. Also, do not complicate too much, clear message and simple picture with a smartphone in the person's hand.">
            <a:extLst>
              <a:ext uri="{FF2B5EF4-FFF2-40B4-BE49-F238E27FC236}">
                <a16:creationId xmlns:a16="http://schemas.microsoft.com/office/drawing/2014/main" id="{1CC2ADE2-C90C-BEE6-29C5-BFA96973AE5A}"/>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colorTemperature colorTemp="5300"/>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722172" y="2098932"/>
            <a:ext cx="2660135" cy="26601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 brain under construction with social media icons attached, looking sick and turning gray, with smoke, and a white background">
            <a:extLst>
              <a:ext uri="{FF2B5EF4-FFF2-40B4-BE49-F238E27FC236}">
                <a16:creationId xmlns:a16="http://schemas.microsoft.com/office/drawing/2014/main" id="{7D54A21C-231B-F07E-505D-3D8B2ACC80F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7000" y="2290187"/>
            <a:ext cx="2468880" cy="246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579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the brain doing an experiment in one hand and in the other having phone with notifications of social media coming out ( use instagram, facebook, tiktok, twitter) old-school science experiment">
            <a:extLst>
              <a:ext uri="{FF2B5EF4-FFF2-40B4-BE49-F238E27FC236}">
                <a16:creationId xmlns:a16="http://schemas.microsoft.com/office/drawing/2014/main" id="{B546C591-76A7-65ED-FF0A-5FDFAA2C3149}"/>
              </a:ext>
            </a:extLst>
          </p:cNvPr>
          <p:cNvPicPr>
            <a:picLocks noChangeAspect="1" noChangeArrowheads="1"/>
          </p:cNvPicPr>
          <p:nvPr/>
        </p:nvPicPr>
        <p:blipFill>
          <a:blip r:embed="rId3">
            <a:alphaModFix amt="50000"/>
            <a:duotone>
              <a:schemeClr val="accent1">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colorTemperature colorTemp="4700"/>
                    </a14:imgEffect>
                    <a14:imgEffect>
                      <a14:saturation sat="66000"/>
                    </a14:imgEffect>
                  </a14:imgLayer>
                </a14:imgProps>
              </a:ext>
              <a:ext uri="{28A0092B-C50C-407E-A947-70E740481C1C}">
                <a14:useLocalDpi xmlns:a14="http://schemas.microsoft.com/office/drawing/2010/main" val="0"/>
              </a:ext>
            </a:extLst>
          </a:blip>
          <a:srcRect t="9810" r="-2" b="3621"/>
          <a:stretch/>
        </p:blipFill>
        <p:spPr bwMode="auto">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57D3E18-814C-8274-7DD4-2FCC11FC282E}"/>
              </a:ext>
            </a:extLst>
          </p:cNvPr>
          <p:cNvSpPr>
            <a:spLocks noGrp="1"/>
          </p:cNvSpPr>
          <p:nvPr>
            <p:ph type="title"/>
          </p:nvPr>
        </p:nvSpPr>
        <p:spPr>
          <a:xfrm>
            <a:off x="677333" y="609600"/>
            <a:ext cx="3851123" cy="1320800"/>
          </a:xfrm>
        </p:spPr>
        <p:txBody>
          <a:bodyPr>
            <a:normAutofit/>
          </a:bodyPr>
          <a:lstStyle/>
          <a:p>
            <a:r>
              <a:rPr lang="en-IT" dirty="0"/>
              <a:t>EMPIRICAL PART</a:t>
            </a:r>
            <a:br>
              <a:rPr lang="en-IT" dirty="0"/>
            </a:br>
            <a:endParaRPr lang="en-IT" dirty="0"/>
          </a:p>
        </p:txBody>
      </p:sp>
      <p:sp>
        <p:nvSpPr>
          <p:cNvPr id="3" name="Content Placeholder 2">
            <a:extLst>
              <a:ext uri="{FF2B5EF4-FFF2-40B4-BE49-F238E27FC236}">
                <a16:creationId xmlns:a16="http://schemas.microsoft.com/office/drawing/2014/main" id="{5D1588B7-61E5-4EEA-A0D0-CF17E103EAA9}"/>
              </a:ext>
            </a:extLst>
          </p:cNvPr>
          <p:cNvSpPr>
            <a:spLocks noGrp="1"/>
          </p:cNvSpPr>
          <p:nvPr>
            <p:ph idx="1"/>
          </p:nvPr>
        </p:nvSpPr>
        <p:spPr>
          <a:xfrm>
            <a:off x="677334" y="2160589"/>
            <a:ext cx="4089400" cy="4471705"/>
          </a:xfrm>
        </p:spPr>
        <p:txBody>
          <a:bodyPr>
            <a:normAutofit/>
          </a:bodyPr>
          <a:lstStyle/>
          <a:p>
            <a:pPr>
              <a:lnSpc>
                <a:spcPct val="110000"/>
              </a:lnSpc>
            </a:pPr>
            <a:r>
              <a:rPr lang="en-US" dirty="0">
                <a:latin typeface="Times New Roman" panose="02020603050405020304" pitchFamily="18" charset="0"/>
                <a:cs typeface="Times New Roman" panose="02020603050405020304" pitchFamily="18" charset="0"/>
              </a:rPr>
              <a:t>Experiment was done it two parts:</a:t>
            </a:r>
          </a:p>
          <a:p>
            <a:pPr lvl="1">
              <a:lnSpc>
                <a:spcPct val="110000"/>
              </a:lnSpc>
            </a:pPr>
            <a:r>
              <a:rPr lang="en-US" dirty="0">
                <a:latin typeface="Times New Roman" panose="02020603050405020304" pitchFamily="18" charset="0"/>
                <a:cs typeface="Times New Roman" panose="02020603050405020304" pitchFamily="18" charset="0"/>
              </a:rPr>
              <a:t>Survey:</a:t>
            </a:r>
          </a:p>
          <a:p>
            <a:pPr lvl="2">
              <a:lnSpc>
                <a:spcPct val="110000"/>
              </a:lnSpc>
            </a:pPr>
            <a:r>
              <a:rPr lang="en-US" dirty="0">
                <a:latin typeface="Times New Roman" panose="02020603050405020304" pitchFamily="18" charset="0"/>
                <a:cs typeface="Times New Roman" panose="02020603050405020304" pitchFamily="18" charset="0"/>
              </a:rPr>
              <a:t>Online platform 1-ka</a:t>
            </a:r>
          </a:p>
          <a:p>
            <a:pPr lvl="2">
              <a:lnSpc>
                <a:spcPct val="110000"/>
              </a:lnSpc>
            </a:pPr>
            <a:r>
              <a:rPr lang="en-US" dirty="0">
                <a:effectLst/>
                <a:latin typeface="Times New Roman" panose="02020603050405020304" pitchFamily="18" charset="0"/>
                <a:ea typeface="Calibri" panose="020F0502020204030204" pitchFamily="34" charset="0"/>
                <a:cs typeface="Times New Roman" panose="02020603050405020304" pitchFamily="18" charset="0"/>
              </a:rPr>
              <a:t>543 subjects , 212 males, 329 females</a:t>
            </a:r>
            <a:r>
              <a:rPr lang="en-US" dirty="0">
                <a:effectLst/>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lvl="2">
              <a:lnSpc>
                <a:spcPct val="110000"/>
              </a:lnSpc>
            </a:pPr>
            <a:r>
              <a:rPr lang="en-US" dirty="0">
                <a:effectLst/>
                <a:latin typeface="Times New Roman" panose="02020603050405020304" pitchFamily="18" charset="0"/>
                <a:ea typeface="Calibri" panose="020F0502020204030204" pitchFamily="34" charset="0"/>
                <a:cs typeface="Times New Roman" panose="02020603050405020304" pitchFamily="18" charset="0"/>
              </a:rPr>
              <a:t>Risk taking tasks</a:t>
            </a:r>
          </a:p>
          <a:p>
            <a:pPr lvl="2">
              <a:lnSpc>
                <a:spcPct val="110000"/>
              </a:lnSpc>
            </a:pPr>
            <a:r>
              <a:rPr lang="en-US" dirty="0">
                <a:latin typeface="Times New Roman" panose="02020603050405020304" pitchFamily="18" charset="0"/>
                <a:ea typeface="Calibri" panose="020F0502020204030204" pitchFamily="34" charset="0"/>
                <a:cs typeface="Times New Roman" panose="02020603050405020304" pitchFamily="18" charset="0"/>
              </a:rPr>
              <a:t>Social Media Usage </a:t>
            </a:r>
          </a:p>
          <a:p>
            <a:pPr lvl="1">
              <a:lnSpc>
                <a:spcPct val="110000"/>
              </a:lnSpc>
            </a:pPr>
            <a:r>
              <a:rPr lang="en-US" dirty="0">
                <a:latin typeface="Times New Roman" panose="02020603050405020304" pitchFamily="18" charset="0"/>
                <a:cs typeface="Times New Roman" panose="02020603050405020304" pitchFamily="18" charset="0"/>
              </a:rPr>
              <a:t>Cognitive control task: </a:t>
            </a:r>
          </a:p>
          <a:p>
            <a:pPr lvl="2">
              <a:lnSpc>
                <a:spcPct val="110000"/>
              </a:lnSpc>
            </a:pPr>
            <a:r>
              <a:rPr lang="en-US" dirty="0">
                <a:latin typeface="Times New Roman" panose="02020603050405020304" pitchFamily="18" charset="0"/>
                <a:cs typeface="Times New Roman" panose="02020603050405020304" pitchFamily="18" charset="0"/>
              </a:rPr>
              <a:t>online psychological testing platform Millisecond </a:t>
            </a:r>
          </a:p>
          <a:p>
            <a:pPr lvl="2">
              <a:lnSpc>
                <a:spcPct val="110000"/>
              </a:lnSpc>
            </a:pPr>
            <a:r>
              <a:rPr lang="en-US" dirty="0">
                <a:effectLst/>
                <a:latin typeface="Times New Roman" panose="02020603050405020304" pitchFamily="18" charset="0"/>
                <a:ea typeface="Calibri" panose="020F0502020204030204" pitchFamily="34" charset="0"/>
                <a:cs typeface="Times New Roman" panose="02020603050405020304" pitchFamily="18" charset="0"/>
              </a:rPr>
              <a:t>91 subjects, comprised of 35 males and 56 females. </a:t>
            </a:r>
            <a:endParaRPr lang="en-US" dirty="0">
              <a:latin typeface="Times New Roman" panose="02020603050405020304" pitchFamily="18" charset="0"/>
              <a:cs typeface="Times New Roman" panose="02020603050405020304" pitchFamily="18" charset="0"/>
            </a:endParaRPr>
          </a:p>
          <a:p>
            <a:pPr lvl="2">
              <a:lnSpc>
                <a:spcPct val="110000"/>
              </a:lnSpc>
            </a:pPr>
            <a:r>
              <a:rPr lang="en-US" dirty="0">
                <a:latin typeface="Times New Roman" panose="02020603050405020304" pitchFamily="18" charset="0"/>
                <a:ea typeface="Calibri" panose="020F0502020204030204" pitchFamily="34" charset="0"/>
                <a:cs typeface="Times New Roman" panose="02020603050405020304" pitchFamily="18" charset="0"/>
              </a:rPr>
              <a:t>Child Flanker Fish Task</a:t>
            </a:r>
            <a:endParaRPr lang="en-US" dirty="0"/>
          </a:p>
          <a:p>
            <a:pPr lvl="1">
              <a:lnSpc>
                <a:spcPct val="90000"/>
              </a:lnSpc>
            </a:pPr>
            <a:endParaRPr lang="en-IT" dirty="0"/>
          </a:p>
        </p:txBody>
      </p:sp>
      <p:cxnSp>
        <p:nvCxnSpPr>
          <p:cNvPr id="3079" name="Straight Connector 3078">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81" name="Straight Connector 3080">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83"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5"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7"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9"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91"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93"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95"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11499303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3503</TotalTime>
  <Words>7028</Words>
  <Application>Microsoft Macintosh PowerPoint</Application>
  <PresentationFormat>Widescreen</PresentationFormat>
  <Paragraphs>407</Paragraphs>
  <Slides>27</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-webkit-standard</vt:lpstr>
      <vt:lpstr>Aptos</vt:lpstr>
      <vt:lpstr>Arial</vt:lpstr>
      <vt:lpstr>Cambria Math</vt:lpstr>
      <vt:lpstr>Times New Roman</vt:lpstr>
      <vt:lpstr>Trebuchet MS</vt:lpstr>
      <vt:lpstr>Wingdings 3</vt:lpstr>
      <vt:lpstr>Facet</vt:lpstr>
      <vt:lpstr>The influence of social media usage on cognitive control and risk-taking </vt:lpstr>
      <vt:lpstr>Table of contents </vt:lpstr>
      <vt:lpstr>Decision Making – Prospect Theory</vt:lpstr>
      <vt:lpstr>Decision Making – Prospect Theory</vt:lpstr>
      <vt:lpstr>Cogntive control</vt:lpstr>
      <vt:lpstr>Cogntive control</vt:lpstr>
      <vt:lpstr>Social Media Usage</vt:lpstr>
      <vt:lpstr>Hypothesis </vt:lpstr>
      <vt:lpstr>EMPIRICAL PART </vt:lpstr>
      <vt:lpstr>Lotteries</vt:lpstr>
      <vt:lpstr>PowerPoint Presentation</vt:lpstr>
      <vt:lpstr>PowerPoint Presentation</vt:lpstr>
      <vt:lpstr>Child’s Flanker Task</vt:lpstr>
      <vt:lpstr>Childs Flanker Task</vt:lpstr>
      <vt:lpstr>Results</vt:lpstr>
      <vt:lpstr>PowerPoint Presentation</vt:lpstr>
      <vt:lpstr>PowerPoint Presentation</vt:lpstr>
      <vt:lpstr>Logistic Regression for Risk-taking</vt:lpstr>
      <vt:lpstr>Linear Regression for Cognitive Inhibition Indexes</vt:lpstr>
      <vt:lpstr>Conclusion</vt:lpstr>
      <vt:lpstr>PowerPoint Presentation</vt:lpstr>
      <vt:lpstr>PowerPoint Presentation</vt:lpstr>
      <vt:lpstr>REFERENCE LIST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Milanič, Brigita</dc:creator>
  <cp:lastModifiedBy>Milanič, Brigita</cp:lastModifiedBy>
  <cp:revision>3</cp:revision>
  <dcterms:created xsi:type="dcterms:W3CDTF">2024-08-21T09:40:04Z</dcterms:created>
  <dcterms:modified xsi:type="dcterms:W3CDTF">2024-08-26T08:11:09Z</dcterms:modified>
</cp:coreProperties>
</file>